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476" r:id="rId3"/>
    <p:sldId id="473" r:id="rId4"/>
    <p:sldId id="493" r:id="rId5"/>
    <p:sldId id="488" r:id="rId6"/>
    <p:sldId id="487" r:id="rId7"/>
    <p:sldId id="471" r:id="rId8"/>
    <p:sldId id="494" r:id="rId9"/>
    <p:sldId id="491" r:id="rId10"/>
  </p:sldIdLst>
  <p:sldSz cx="9144000" cy="5143500" type="screen16x9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5" userDrawn="1">
          <p15:clr>
            <a:srgbClr val="A4A3A4"/>
          </p15:clr>
        </p15:guide>
        <p15:guide id="2" pos="29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刘川江" initials="刘川江" lastIdx="1" clrIdx="0"/>
  <p:cmAuthor id="2" name="王顶" initials="WD" lastIdx="1" clrIdx="1"/>
  <p:cmAuthor id="3" name="作者" initials="A" lastIdx="0" clrIdx="2"/>
  <p:cmAuthor id="4" name="shenxiaowei1@zj.cmcc" initials="s" lastIdx="1" clrIdx="3"/>
  <p:cmAuthor id="5" name="fanshaowen" initials="f" lastIdx="1" clrIdx="4"/>
  <p:cmAuthor id="6" name="陈培|chenpei1" initials="陈培" lastIdx="1" clrIdx="5"/>
  <p:cmAuthor id="7" name="林莺巧|linyingqiao" initials="林莺巧" lastIdx="1" clrIdx="6"/>
  <p:cmAuthor id="8" name="方小伟|lqfxw" initials="方小伟" lastIdx="2" clrIdx="7"/>
  <p:cmAuthor id="9" name="金骏|jinjun4" initials="金骏" lastIdx="1" clrIdx="8"/>
  <p:cmAuthor id="10" name="zhengqianqian9" initials="z" lastIdx="1" clrIdx="9"/>
  <p:cmAuthor id="11" name="杜梦媛|dumengyuan" initials="杜梦媛" lastIdx="1" clrIdx="10"/>
  <p:cmAuthor id="12" name="单力峰|danlifeng" initials="单力峰" lastIdx="1" clrIdx="11"/>
  <p:cmAuthor id="13" name="admin/Zmcc" initials="admin" lastIdx="1" clrIdx="12"/>
  <p:cmAuthor id="14" name="柯能|keneng" initials="柯能" lastIdx="1" clrIdx="13"/>
  <p:cmAuthor id="15" name="yangkuan1@zj.cmcc" initials="杨宽" lastIdx="1" clrIdx="14"/>
  <p:cmAuthor id="16" name="WHX" initials="W" lastIdx="1" clrIdx="15"/>
  <p:cmAuthor id="17" name="俞悦|yuyue9" initials="俞悦" lastIdx="1" clrIdx="16"/>
  <p:cmAuthor id="18" name="张燕" initials="MSOffice" lastIdx="1" clrIdx="17"/>
  <p:cmAuthor id="19" name="Saku Uchikawa" initials="S" lastIdx="11" clrIdx="0"/>
  <p:cmAuthor id="20" name="00065088" initials="0" lastIdx="2" clrIdx="19"/>
  <p:cmAuthor id="21" name="sunyufang" initials="s" lastIdx="1" clrIdx="21"/>
  <p:cmAuthor id="22" name="蔡建楠" initials="caijianna" lastIdx="15" clrIdx="17"/>
  <p:cmAuthor id="23" name="10009110" initials="1" lastIdx="23" clrIdx="22"/>
  <p:cmAuthor id="24" name="李蕾00009994" initials="李" lastIdx="6" clrIdx="17"/>
  <p:cmAuthor id="25" name="wyz" initials="w" lastIdx="1" clrIdx="24"/>
  <p:cmAuthor id="26" name="10270945" initials="1" lastIdx="2" clrIdx="25"/>
  <p:cmAuthor id="27" name="zrf" initials="zrf" lastIdx="3" clrIdx="26"/>
  <p:cmAuthor id="1046" name="ma jialin" initials="mj" lastIdx="0" clrIdx="1045"/>
  <p:cmAuthor id="28" name="Hou Yingfeng" initials="H" lastIdx="10" clrIdx="23"/>
  <p:cmAuthor id="29" name="赵诚荣10027092" initials="赵" lastIdx="2" clrIdx="25"/>
  <p:cmAuthor id="30" name="10056791" initials="ZTE" lastIdx="1" clrIdx="29"/>
  <p:cmAuthor id="31" name="Author" initials="A" lastIdx="0" clrIdx="30"/>
  <p:cmAuthor id="32" name="李楠10047711" initials="李楠10047711" lastIdx="2" clrIdx="31"/>
  <p:cmAuthor id="33" name="10045953" initials="1" lastIdx="1" clrIdx="32"/>
  <p:cmAuthor id="34" name="Y Y" initials="YY" lastIdx="2" clrIdx="33"/>
  <p:cmAuthor id="35" name="Administrator" initials="A" lastIdx="1" clrIdx="35"/>
  <p:cmAuthor id="36" name="Microsoft 帐户" initials="M帐" lastIdx="6" clrIdx="36"/>
  <p:cmAuthor id="37" name="zhulinfeng3" initials="z" lastIdx="1" clrIdx="36"/>
  <p:cmAuthor id="38" name="migu" initials="m" lastIdx="3" clrIdx="37"/>
  <p:cmAuthor id="39" name="ytyan" initials="y" lastIdx="2" clrIdx="38"/>
  <p:cmAuthor id="40" name="huhuajun" initials="h" lastIdx="1" clrIdx="39"/>
  <p:cmAuthor id="41" name="tangxianwei@zj.cmcc" initials="t" lastIdx="1" clrIdx="40"/>
  <p:cmAuthor id="42" name="徐秋月|xuqiuyue1" initials="徐秋月" lastIdx="1" clrIdx="41"/>
  <p:cmAuthor id="1061" name="zhanmin2" initials="z" lastIdx="0" clrIdx="1060"/>
  <p:cmAuthor id="43" name="钱鑫妮|qianxinni" initials="钱鑫妮" lastIdx="1" clrIdx="42"/>
  <p:cmAuthor id="1062" name="xuehaiyan1" initials="x" lastIdx="0" clrIdx="1061"/>
  <p:cmAuthor id="44" name="成玉玉" initials="成" lastIdx="1" clrIdx="43"/>
  <p:cmAuthor id="1063" name="丁宇|dingyu2" initials="丁" lastIdx="0" clrIdx="1062"/>
  <p:cmAuthor id="45" name="赵晓鸿|zhaoxiaohong4" initials="赵晓鸿" lastIdx="1" clrIdx="44"/>
  <p:cmAuthor id="1064" name="lsjinxin" initials="l" lastIdx="0" clrIdx="1063"/>
  <p:cmAuthor id="46" name="tzljl" initials="t" lastIdx="1" clrIdx="45"/>
  <p:cmAuthor id="1065" name="IrisH" initials="I" lastIdx="0" clrIdx="1064"/>
  <p:cmAuthor id="47" name="关全全10258021" initials="关" lastIdx="10" clrIdx="36"/>
  <p:cmAuthor id="1066" name="pc" initials="p" lastIdx="0" clrIdx="1065"/>
  <p:cmAuthor id="48" name="13857" initials="1" lastIdx="2" clrIdx="47"/>
  <p:cmAuthor id="1067" name="何秦囷|heqinjun" initials="何" lastIdx="0" clrIdx="1066"/>
  <p:cmAuthor id="49" name="卢晨|luchen" initials="卢晨" lastIdx="2" clrIdx="48"/>
  <p:cmAuthor id="1068" name="陆展捷|luzj_nb" initials="陆" lastIdx="0" clrIdx="1067"/>
  <p:cmAuthor id="50" name="Lenovo" initials="L" lastIdx="1" clrIdx="49"/>
  <p:cmAuthor id="1069" name="sunkaijie" initials="s" lastIdx="0" clrIdx="1068"/>
  <p:cmAuthor id="51" name="wangxiaodong" initials="w" lastIdx="1" clrIdx="50"/>
  <p:cmAuthor id="1070" name="戴维" initials="戴" lastIdx="0" clrIdx="1069"/>
  <p:cmAuthor id="52" name="周君|zhoujun10" initials="周君" lastIdx="1" clrIdx="61"/>
  <p:cmAuthor id="1071" name="whsay" initials="w" lastIdx="0" clrIdx="1070"/>
  <p:cmAuthor id="53" name="陆晨凯|luchenkai" initials="陆晨凯" lastIdx="1" clrIdx="52"/>
  <p:cmAuthor id="1072" name="Xiaosu Wang" initials="XW" lastIdx="0" clrIdx="1071"/>
  <p:cmAuthor id="54" name="杨思思_VNjyvY7j" initials="authorId_430925712" lastIdx="0" clrIdx="0"/>
  <p:cmAuthor id="1073" name="杨艳霞" initials="杨" lastIdx="0" clrIdx="1072"/>
  <p:cmAuthor id="55" name="QTX" initials="Q" lastIdx="1" clrIdx="64"/>
  <p:cmAuthor id="1074" name="未定义" initials="未" lastIdx="0" clrIdx="1073"/>
  <p:cmAuthor id="56" name="叶盛|yesheng1" initials="叶盛" lastIdx="2" clrIdx="59"/>
  <p:cmAuthor id="1075" name="rq fan" initials="r" lastIdx="0" clrIdx="1074"/>
  <p:cmAuthor id="57" name="未知的使用者40" initials="" lastIdx="1" clrIdx="0"/>
  <p:cmAuthor id="1076" name="dingbo" initials="d" lastIdx="0" clrIdx="1075"/>
  <p:cmAuthor id="58" name="I_u6feq6Zr" initials="authorId_300885863" lastIdx="0" clrIdx="0"/>
  <p:cmAuthor id="1077" name="李永欣" initials="李" lastIdx="0" clrIdx="1076"/>
  <p:cmAuthor id="59" name="zh" initials="z" lastIdx="1" clrIdx="58"/>
  <p:cmAuthor id="1078" name="yi tian" initials="y" lastIdx="0" clrIdx="1077"/>
  <p:cmAuthor id="60" name="dejat" initials="d" lastIdx="1" clrIdx="59"/>
  <p:cmAuthor id="1079" name="yj W" initials="y" lastIdx="0" clrIdx="1078"/>
  <p:cmAuthor id="61" name="yangliru1" initials="y" lastIdx="1" clrIdx="60"/>
  <p:cmAuthor id="1080" name="未知用户25" initials="未" lastIdx="0" clrIdx="1079"/>
  <p:cmAuthor id="62" name="未知的使用者91" initials="" lastIdx="1" clrIdx="0"/>
  <p:cmAuthor id="1081" name="陈尚文" initials="陈" lastIdx="0" clrIdx="1080"/>
  <p:cmAuthor id="63" name="zxl" initials="z" lastIdx="11" clrIdx="62"/>
  <p:cmAuthor id="1082" name="张宏伟" initials="张" lastIdx="0" clrIdx="1081"/>
  <p:cmAuthor id="64" name="CHRISYU" initials="" lastIdx="1" clrIdx="0"/>
  <p:cmAuthor id="1083" name="Yuan Hu" initials="Y" lastIdx="0" clrIdx="1082"/>
  <p:cmAuthor id="65" name="未知的使用者113" initials="" lastIdx="1" clrIdx="2"/>
  <p:cmAuthor id="1084" name="Pei" initials="P" lastIdx="0" clrIdx="1083"/>
  <p:cmAuthor id="66" name="liucunri" initials="" lastIdx="1" clrIdx="0"/>
  <p:cmAuthor id="1085" name="Ying Li" initials="Y" lastIdx="0" clrIdx="1084"/>
  <p:cmAuthor id="67" name="未知用户9" initials="" lastIdx="1" clrIdx="0"/>
  <p:cmAuthor id="1086" name="李威" initials="李" lastIdx="0" clrIdx="1085"/>
  <p:cmAuthor id="68" name="wzchenl@zj.cmcc" initials="wzchenl@zj.cmcc" lastIdx="1" clrIdx="67"/>
  <p:cmAuthor id="1087" name="李百秋" initials="李" lastIdx="0" clrIdx="1086"/>
  <p:cmAuthor id="69" name="未知用户103" initials="" lastIdx="1" clrIdx="0"/>
  <p:cmAuthor id="1088" name="张立鑫" initials="张" lastIdx="0" clrIdx="1087"/>
  <p:cmAuthor id="70" name="Unknown User52" initials="" lastIdx="1" clrIdx="0"/>
  <p:cmAuthor id="1089" name="杨静" initials="杨" lastIdx="0" clrIdx="1088"/>
  <p:cmAuthor id="71" name="未知的使用者42" initials="" lastIdx="1" clrIdx="0"/>
  <p:cmAuthor id="1090" name="包珊珊" initials="包" lastIdx="0" clrIdx="1089"/>
  <p:cmAuthor id="72" name="邱飞燕|qiufeiyan" initials="邱飞燕" lastIdx="2" clrIdx="71"/>
  <p:cmAuthor id="1091" name="YuQing" initials="Y" lastIdx="0" clrIdx="1090"/>
  <p:cmAuthor id="73" name="未知的使用者120" initials="" lastIdx="1" clrIdx="0"/>
  <p:cmAuthor id="1092" name="Youwen Sun" initials="Y" lastIdx="0" clrIdx="1091"/>
  <p:cmAuthor id="74" name="px" initials="" lastIdx="3" clrIdx="1"/>
  <p:cmAuthor id="1093" name="�ǲ�����" initials="�" lastIdx="0" clrIdx="1092"/>
  <p:cmAuthor id="75" name="陈梁|wzchenl" initials="陈梁" lastIdx="1" clrIdx="74"/>
  <p:cmAuthor id="1094" name="牛宏民" initials="牛" lastIdx="0" clrIdx="1093"/>
  <p:cmAuthor id="76" name="wangzhengyu" initials="w" lastIdx="1" clrIdx="25"/>
  <p:cmAuthor id="1095" name="毛香勤" initials="毛" lastIdx="0" clrIdx="1094"/>
  <p:cmAuthor id="77" name="w x" initials="wx" lastIdx="2" clrIdx="26"/>
  <p:cmAuthor id="1096" name="dadi" initials="d" lastIdx="0" clrIdx="1095"/>
  <p:cmAuthor id="78" name="SHEN Chao" initials="SC" lastIdx="1" clrIdx="37"/>
  <p:cmAuthor id="1097" name="郑廷东" initials="郑" lastIdx="0" clrIdx="1096"/>
  <p:cmAuthor id="79" name="微软用户" initials="" lastIdx="1" clrIdx="0"/>
  <p:cmAuthor id="1098" name="张田田" initials="张" lastIdx="0" clrIdx="1097"/>
  <p:cmAuthor id="80" name="未知的使用者73" initials="" lastIdx="1" clrIdx="0"/>
  <p:cmAuthor id="1099" name="杨彦伟" initials="杨" lastIdx="0" clrIdx="1098"/>
  <p:cmAuthor id="81" name="未知的使用者24" initials="" lastIdx="8" clrIdx="0"/>
  <p:cmAuthor id="1100" name="徐光宇" initials="徐" lastIdx="0" clrIdx="1099"/>
  <p:cmAuthor id="82" name="未知用户16" initials="" lastIdx="1" clrIdx="0"/>
  <p:cmAuthor id="1101" name="mac" initials="m" lastIdx="0" clrIdx="1100"/>
  <p:cmAuthor id="83" name="Mary Feil-Jacobs" initials="" lastIdx="43" clrIdx="1"/>
  <p:cmAuthor id="1102" name="张艳芳" initials="张" lastIdx="0" clrIdx="1101"/>
  <p:cmAuthor id="84" name="LiuHui" initials="" lastIdx="1" clrIdx="0"/>
  <p:cmAuthor id="1103" name="王志刚" initials="王" lastIdx="0" clrIdx="1102"/>
  <p:cmAuthor id="85" name="未知的使用者45" initials="" lastIdx="1" clrIdx="0"/>
  <p:cmAuthor id="1104" name="孙大威" initials="孙" lastIdx="0" clrIdx="1103"/>
  <p:cmAuthor id="86" name="王鹏凯" initials="" lastIdx="1" clrIdx="0"/>
  <p:cmAuthor id="1105" name="徐杰" initials="徐" lastIdx="0" clrIdx="1104"/>
  <p:cmAuthor id="87" name="未知用户104" initials="" lastIdx="1" clrIdx="0"/>
  <p:cmAuthor id="1106" name="席美娟" initials="席" lastIdx="0" clrIdx="1105"/>
  <p:cmAuthor id="88" name="未知用户5" initials="" lastIdx="1" clrIdx="0"/>
  <p:cmAuthor id="1107" name="朱海平" initials="朱" lastIdx="0" clrIdx="1106"/>
  <p:cmAuthor id="89" name="未知的使用者10" initials="" lastIdx="3" clrIdx="1"/>
  <p:cmAuthor id="1108" name="王景红" initials="王" lastIdx="0" clrIdx="1107"/>
  <p:cmAuthor id="90" name="未知的使用者93" initials="" lastIdx="1" clrIdx="1"/>
  <p:cmAuthor id="1109" name="席金煜" initials="席" lastIdx="0" clrIdx="1108"/>
  <p:cmAuthor id="91" name="范作霖" initials="范" lastIdx="1" clrIdx="22"/>
  <p:cmAuthor id="1110" name="樊佳佳" initials="樊" lastIdx="0" clrIdx="1109"/>
  <p:cmAuthor id="92" name="LeeElva" initials="" lastIdx="1" clrIdx="0"/>
  <p:cmAuthor id="1111" name="fgx" initials="f" lastIdx="0" clrIdx="1110"/>
  <p:cmAuthor id="93" name="未知用户99" initials="" lastIdx="1" clrIdx="2"/>
  <p:cmAuthor id="1112" name="杨秀丰" initials="杨" lastIdx="0" clrIdx="1111"/>
  <p:cmAuthor id="94" name="未知的使用者34" initials="" lastIdx="1" clrIdx="0"/>
  <p:cmAuthor id="1113" name="惠莲" initials="惠" lastIdx="0" clrIdx="1112"/>
  <p:cmAuthor id="95" name="未知的使用者115" initials="" lastIdx="1" clrIdx="1"/>
  <p:cmAuthor id="1114" name="liang ma" initials="l" lastIdx="0" clrIdx="1113"/>
  <p:cmAuthor id="96" name="未知用户57" initials="" lastIdx="1" clrIdx="0"/>
  <p:cmAuthor id="1115" name="高永刚" initials="高" lastIdx="0" clrIdx="1114"/>
  <p:cmAuthor id="97" name="lianghb" initials="" lastIdx="19" clrIdx="0"/>
  <p:cmAuthor id="1116" name="未知用户51" initials="未" lastIdx="0" clrIdx="1115"/>
  <p:cmAuthor id="98" name="未知用户17" initials="" lastIdx="0" clrIdx="1"/>
  <p:cmAuthor id="1117" name="光启" initials="光" lastIdx="0" clrIdx="1116"/>
  <p:cmAuthor id="99" name="Deanna Schuler (Bookey Consulting)" initials="" lastIdx="2" clrIdx="0"/>
  <p:cmAuthor id="1118" name="侯雪飞" initials="侯" lastIdx="0" clrIdx="1117"/>
  <p:cmAuthor id="100" name="未知的使用者57" initials="" lastIdx="1" clrIdx="0"/>
  <p:cmAuthor id="1119" name="太海峰" initials="太" lastIdx="0" clrIdx="1118"/>
  <p:cmAuthor id="101" name="未知的使用者16" initials="" lastIdx="6" clrIdx="0"/>
  <p:cmAuthor id="1120" name="CMIC" initials="C" lastIdx="0" clrIdx="1119"/>
  <p:cmAuthor id="102" name="未知的使用者35" initials="" lastIdx="1" clrIdx="0"/>
  <p:cmAuthor id="1121" name="王伟栋_ymIjy2uI" initials="authorId_1008746-10055544" lastIdx="0" clrIdx="1120"/>
  <p:cmAuthor id="103" name="未知用户102" initials="" lastIdx="1" clrIdx="1"/>
  <p:cmAuthor id="1122" name="macos" initials="m" lastIdx="0" clrIdx="1121"/>
  <p:cmAuthor id="104" name="maxine" initials="" lastIdx="0" clrIdx="0"/>
  <p:cmAuthor id="1123" name="wangchangkun@cmhi.cmcc" initials="wangchangkun@cmhi.cmcc" lastIdx="0" clrIdx="1122"/>
  <p:cmAuthor id="105" name="未知的使用者121" initials="" lastIdx="1" clrIdx="1"/>
  <p:cmAuthor id="1124" name="张妍" initials="张" lastIdx="0" clrIdx="1123"/>
  <p:cmAuthor id="106" name="未知的使用者12" initials="" lastIdx="1" clrIdx="0"/>
  <p:cmAuthor id="1125" name="刘 念" initials="刘" lastIdx="0" clrIdx="1124"/>
  <p:cmAuthor id="107" name="周元元" initials="" lastIdx="5" clrIdx="0"/>
  <p:cmAuthor id="1126" name="619963410@qq.com" initials="6" lastIdx="0" clrIdx="1125"/>
  <p:cmAuthor id="108" name="未知的使用者27" initials="" lastIdx="8" clrIdx="0"/>
  <p:cmAuthor id="1127" name="zhengmn" initials="zhengmn" lastIdx="0" clrIdx="1126"/>
  <p:cmAuthor id="109" name="刘豹" initials="刘" lastIdx="0" clrIdx="0"/>
  <p:cmAuthor id="1128" name="crespo lee" initials="cl" lastIdx="0" clrIdx="1127"/>
  <p:cmAuthor id="110" name="未知的使用者30" initials="" lastIdx="8" clrIdx="0"/>
  <p:cmAuthor id="1129" name="sammi" initials="s" lastIdx="0" clrIdx="1128"/>
  <p:cmAuthor id="111" name="未知的使用者53" initials="" lastIdx="1" clrIdx="0"/>
  <p:cmAuthor id="1130" name="zhoux" initials="z" lastIdx="0" clrIdx="1129"/>
  <p:cmAuthor id="112" name="未知用户58" initials="" lastIdx="5" clrIdx="1"/>
  <p:cmAuthor id="1131" name="Unknown User67" initials="U" lastIdx="0" clrIdx="1130"/>
  <p:cmAuthor id="113" name="未知的使用者25" initials="" lastIdx="1" clrIdx="0"/>
  <p:cmAuthor id="1132" name="赵欣" initials="zx" lastIdx="0" clrIdx="1131"/>
  <p:cmAuthor id="114" name="liupeng" initials="" lastIdx="1" clrIdx="1"/>
  <p:cmAuthor id="115" name="未知用户24" initials="" lastIdx="1" clrIdx="0"/>
  <p:cmAuthor id="116" name="AbuSina" initials="" lastIdx="2" clrIdx="0"/>
  <p:cmAuthor id="117" name="hl sun" initials="" lastIdx="1" clrIdx="0"/>
  <p:cmAuthor id="118" name="未知的使用者94" initials="" lastIdx="1" clrIdx="2"/>
  <p:cmAuthor id="119" name="未知用户66" initials="" lastIdx="1" clrIdx="0"/>
  <p:cmAuthor id="120" name="郑汝鸿" initials="郑" lastIdx="2" clrIdx="0"/>
  <p:cmAuthor id="121" name="未知用户19" initials="" lastIdx="1" clrIdx="0"/>
  <p:cmAuthor id="122" name="周宏達JerryChou" initials="" lastIdx="6" clrIdx="2"/>
  <p:cmAuthor id="123" name="邢辰凤" initials="邢" lastIdx="45" clrIdx="7"/>
  <p:cmAuthor id="124" name="未知用户7" initials="" lastIdx="1" clrIdx="0"/>
  <p:cmAuthor id="125" name="未知的使用者56" initials="" lastIdx="1" clrIdx="0"/>
  <p:cmAuthor id="126" name="未知用户46" initials="未" lastIdx="1" clrIdx="1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3" name="未知用户21" initials="" lastIdx="1" clrIdx="0"/>
  <p:cmAuthor id="154" name="未知的使用者68" initials="" lastIdx="1" clrIdx="0"/>
  <p:cmAuthor id="155" name="mm" initials="" lastIdx="1" clrIdx="0"/>
  <p:cmAuthor id="156" name="未知用户15" initials="" lastIdx="1" clrIdx="0"/>
  <p:cmAuthor id="157" name="朱晓瑜" initials="" lastIdx="54" clrIdx="0"/>
  <p:cmAuthor id="158" name="不明使用者20" initials="" lastIdx="1" clrIdx="0"/>
  <p:cmAuthor id="159" name="未知用户82" initials="" lastIdx="1" clrIdx="0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167" name="未知用户106" initials="未" lastIdx="1" clrIdx="0"/>
  <p:cmAuthor id="353158055" name="韩雨" initials="韩" lastIdx="0" clrIdx="0"/>
  <p:cmAuthor id="168" name="未知用户116" initials="" lastIdx="1" clrIdx="1"/>
  <p:cmAuthor id="169" name="未知的使用者150" initials="未" lastIdx="1" clrIdx="0"/>
  <p:cmAuthor id="170" name="未知的使用者69" initials="" lastIdx="1" clrIdx="1"/>
  <p:cmAuthor id="171" name="未知的使用者112" initials="" lastIdx="1" clrIdx="1"/>
  <p:cmAuthor id="172" name="梁亚栋" initials="梁" lastIdx="776053" clrIdx="0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5" name="赵丽丽" initials="赵" lastIdx="6" clrIdx="3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7" name="Windows 用户" initials="" lastIdx="1" clrIdx="0"/>
  <p:cmAuthor id="198" name="未知用户83" initials="" lastIdx="1" clrIdx="1"/>
  <p:cmAuthor id="199" name="未知用户61" initials="" lastIdx="8" clrIdx="0"/>
  <p:cmAuthor id="200" name="張秀娟" initials="" lastIdx="1" clrIdx="2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1" name="未知的使用者76" initials="未" lastIdx="1" clrIdx="0"/>
  <p:cmAuthor id="212" name="Daniel Wuu" initials="" lastIdx="1" clrIdx="0"/>
  <p:cmAuthor id="213" name="未知用户56" initials="" lastIdx="1" clrIdx="0"/>
  <p:cmAuthor id="214" name="未知的使用者14" initials="" lastIdx="2" clrIdx="0"/>
  <p:cmAuthor id="215" name="云峰 贾" initials="云" lastIdx="2" clrIdx="0"/>
  <p:cmAuthor id="216" name="未知的使用者197" initials="未" lastIdx="8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29" name="未知的使用者168" initials="未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241" name="未知的使用者63" initials="" lastIdx="1" clrIdx="0"/>
  <p:cmAuthor id="242" name="未知的使用者64" initials="" lastIdx="3" clrIdx="1"/>
  <p:cmAuthor id="243" name="未知的使用者47" initials="" lastIdx="1" clrIdx="0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2" name="未知用户34" initials="" lastIdx="2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  <p:cmAuthor id="307" name="未知用户93" initials="" lastIdx="1" clrIdx="0"/>
  <p:cmAuthor id="308" name="未知用户90" initials="" lastIdx="5" clrIdx="1"/>
  <p:cmAuthor id="309" name="未知用户91" initials="" lastIdx="0" clrIdx="1"/>
  <p:cmAuthor id="310" name="未知用户92" initials="" lastIdx="1" clrIdx="0"/>
  <p:cmAuthor id="311" name="未知用户74" initials="" lastIdx="6" clrIdx="1"/>
  <p:cmAuthor id="312" name="未知用户75" initials="" lastIdx="8" clrIdx="0"/>
  <p:cmAuthor id="313" name="未知用户76" initials="" lastIdx="1" clrIdx="0"/>
  <p:cmAuthor id="314" name="未知用户77" initials="" lastIdx="8" clrIdx="0"/>
  <p:cmAuthor id="315" name="未知用户78" initials="" lastIdx="8" clrIdx="0"/>
  <p:cmAuthor id="316" name="未知用户79" initials="" lastIdx="1" clrIdx="0"/>
  <p:cmAuthor id="317" name="未知用户80" initials="" lastIdx="1" clrIdx="0"/>
  <p:cmAuthor id="318" name="Harry xu" initials="" lastIdx="1" clrIdx="0"/>
  <p:cmAuthor id="319" name="未知用户27" initials="未" lastIdx="1" clrIdx="0"/>
  <p:cmAuthor id="320" name="未知用户35" initials="未" lastIdx="1" clrIdx="0"/>
  <p:cmAuthor id="321" name="未知用户111" initials="未" lastIdx="1" clrIdx="1"/>
  <p:cmAuthor id="322" name="SHY" initials="S" lastIdx="1" clrIdx="315"/>
  <p:cmAuthor id="323" name="10099398" initials="1" lastIdx="1" clrIdx="322"/>
  <p:cmAuthor id="324" name="唐芸" initials="唐" lastIdx="5" clrIdx="0"/>
  <p:cmAuthor id="325" name="刘春杰10244342" initials="刘" lastIdx="1" clrIdx="41"/>
  <p:cmAuthor id="326" name="10010600" initials="1" lastIdx="1" clrIdx="325"/>
  <p:cmAuthor id="327" name="10205805" initials="1" lastIdx="1" clrIdx="326"/>
  <p:cmAuthor id="328" name="caojiaju@zj.cmcc" initials="caojiaju@zj.cmcc" lastIdx="1" clrIdx="327"/>
  <p:cmAuthor id="329" name="邱银杰" initials="邱" lastIdx="2" clrIdx="328"/>
  <p:cmAuthor id="330" name="0045000519" initials="0" lastIdx="1" clrIdx="0"/>
  <p:cmAuthor id="331" name="WHF" initials="W" lastIdx="0" clrIdx="50"/>
  <p:cmAuthor id="332" name="Liu, Hongqing (NSB - CN/Shanghai)" initials="L" lastIdx="1" clrIdx="41"/>
  <p:cmAuthor id="333" name="10080095" initials="1" lastIdx="1" clrIdx="332"/>
  <p:cmAuthor id="334" name="10240466" initials="1" lastIdx="1" clrIdx="333"/>
  <p:cmAuthor id="335" name="JZX" initials="J" lastIdx="2" clrIdx="50"/>
  <p:cmAuthor id="336" name="赵怡彬1" initials="赵" lastIdx="1" clrIdx="335"/>
  <p:cmAuthor id="337" name="李 少峰" initials="李" lastIdx="1" clrIdx="33"/>
  <p:cmAuthor id="338" name="sxp" initials="s" lastIdx="2" clrIdx="337"/>
  <p:cmAuthor id="339" name="杜群|lhdq" initials="杜群" lastIdx="1" clrIdx="338"/>
  <p:cmAuthor id="340" name="李妍妍|liyanyan3" initials="李妍妍" lastIdx="1" clrIdx="339"/>
  <p:cmAuthor id="341" name="10096825" initials="1" lastIdx="1" clrIdx="340"/>
  <p:cmAuthor id="342" name="王斌|wangbin34" initials="王斌" lastIdx="1" clrIdx="341"/>
  <p:cmAuthor id="343" name="朱毓澄|zhuyucheng2" initials="朱毓澄" lastIdx="5" clrIdx="342"/>
  <p:cmAuthor id="344" name="chenjiayue" initials="c" lastIdx="1" clrIdx="343"/>
  <p:cmAuthor id="345" name="wangnan19" initials="w" lastIdx="1" clrIdx="344"/>
  <p:cmAuthor id="346" name="Unknown User24" initials="U" lastIdx="1" clrIdx="0"/>
  <p:cmAuthor id="347" name="金标|jinbiao" initials="金标" lastIdx="1" clrIdx="346"/>
  <p:cmAuthor id="348" name="10207586" initials="1" lastIdx="1" clrIdx="347"/>
  <p:cmAuthor id="349" name="10170716" initials="1" lastIdx="1" clrIdx="348"/>
  <p:cmAuthor id="350" name="00001457" initials="0" lastIdx="1" clrIdx="349"/>
  <p:cmAuthor id="351" name="未知的使用者173" initials="未" lastIdx="1" clrIdx="0"/>
  <p:cmAuthor id="352" name="盛枫10333537" initials="盛" lastIdx="1" clrIdx="351"/>
  <p:cmAuthor id="353" name="刘威" initials="liuwei" lastIdx="1" clrIdx="352"/>
  <p:cmAuthor id="354" name="朱红新10208100" initials="朱" lastIdx="10" clrIdx="50"/>
  <p:cmAuthor id="355" name="lirui" initials="l" lastIdx="1" clrIdx="48"/>
  <p:cmAuthor id="356" name="Joyce" initials="J" lastIdx="1" clrIdx="355"/>
  <p:cmAuthor id="357" name="10067286" initials="1" lastIdx="1" clrIdx="354"/>
  <p:cmAuthor id="358" name="张静_Anua7Nne" initials="张" lastIdx="0" clrIdx="0"/>
  <p:cmAuthor id="359" name="15857" initials="1" lastIdx="1" clrIdx="358"/>
  <p:cmAuthor id="360" name="未知的使用者176" initials="未" lastIdx="1" clrIdx="0"/>
  <p:cmAuthor id="287643681" name="殷格非" initials="殷" lastIdx="2" clrIdx="0"/>
  <p:cmAuthor id="287643682" name="z r" initials="zr" lastIdx="5" clrIdx="12"/>
  <p:cmAuthor id="362" name="未知的使用者178" initials="未" lastIdx="1" clrIdx="0"/>
  <p:cmAuthor id="287643683" name="石晓利" initials="C" lastIdx="1" clrIdx="13"/>
  <p:cmAuthor id="363" name="未知的使用者179" initials="未" lastIdx="1" clrIdx="0"/>
  <p:cmAuthor id="287643684" name="解飞|xief" initials="解飞" lastIdx="0" clrIdx="37"/>
  <p:cmAuthor id="364" name="10260821" initials="1" lastIdx="1" clrIdx="363"/>
  <p:cmAuthor id="287643685" name="亮" initials="亮" lastIdx="1" clrIdx="44"/>
  <p:cmAuthor id="365" name="徐琳00159163" initials="徐" lastIdx="1" clrIdx="37"/>
  <p:cmAuthor id="287643686" name="夜尽迟渊_UrQfrmQZ" initials="authorId_501680251" lastIdx="0" clrIdx="0"/>
  <p:cmAuthor id="366" name="钟 潇文" initials="钟" lastIdx="1" clrIdx="50"/>
  <p:cmAuthor id="287643687" name="王丰_aE3uARfm" initials="authorId_383357774" lastIdx="0" clrIdx="0"/>
  <p:cmAuthor id="367" name="Wangjian (Frank)" initials="W" lastIdx="1" clrIdx="44"/>
  <p:cmAuthor id="287643688" name="方少_UbQfrimU" initials="authorId_442114952" lastIdx="0" clrIdx="0"/>
  <p:cmAuthor id="368" name="Think" initials="T" lastIdx="2" clrIdx="40"/>
  <p:cmAuthor id="287643689" name="叶盛_Q3A3IfEf" initials="authorId_506280334" lastIdx="0" clrIdx="0"/>
  <p:cmAuthor id="369" name="马紫慧|mazh" initials="马紫慧" lastIdx="1" clrIdx="368"/>
  <p:cmAuthor id="287643690" name="Harley._bEJrUJ7r" initials="authorId_432156705" lastIdx="0" clrIdx="0"/>
  <p:cmAuthor id="370" name="赵泽盛10022760" initials="赵" lastIdx="1" clrIdx="50"/>
  <p:cmAuthor id="287643691" name="罗平_VB7vJb2E" initials="authorId_305049361" lastIdx="0" clrIdx="0"/>
  <p:cmAuthor id="371" name="hanyangyang" initials="h" lastIdx="1" clrIdx="370"/>
  <p:cmAuthor id="287643692" name="xixi_nUjqe22E" initials="authorId_359229261" lastIdx="0" clrIdx="0"/>
  <p:cmAuthor id="372" name="Vincent" initials="VZ" lastIdx="1" clrIdx="371"/>
  <p:cmAuthor id="287643693" name="安安_zm6nYnYZ" initials="authorId_347340296" lastIdx="0" clrIdx="0"/>
  <p:cmAuthor id="287643694" name="nature_emInFJF7" initials="authorId_313163542" lastIdx="0" clrIdx="0"/>
  <p:cmAuthor id="374" name="未知的使用者146" initials="未" lastIdx="1" clrIdx="0"/>
  <p:cmAuthor id="375" name="zhangzm" initials="z" lastIdx="2" clrIdx="374"/>
  <p:cmAuthor id="287643696" name="周君_MfIffYra" initials="authorId_375419134" lastIdx="0" clrIdx="0"/>
  <p:cmAuthor id="376" name="00334816" initials="0" lastIdx="1" clrIdx="375"/>
  <p:cmAuthor id="377" name="10073055" initials="1" lastIdx="1" clrIdx="376"/>
  <p:cmAuthor id="378" name="00005049" initials="0" lastIdx="1" clrIdx="377"/>
  <p:cmAuthor id="379" name="10024364" initials="1" lastIdx="1" clrIdx="378"/>
  <p:cmAuthor id="380" name="sharon" initials="s" lastIdx="1" clrIdx="84"/>
  <p:cmAuthor id="381" name="未知用户131" initials="未" lastIdx="1" clrIdx="2"/>
  <p:cmAuthor id="383" name="未知的使用者194" initials="未" lastIdx="1" clrIdx="0"/>
  <p:cmAuthor id="384" name="董朝州|dongchaozhou" initials="董朝州" lastIdx="1" clrIdx="383"/>
  <p:cmAuthor id="386" name="zjlschaiyf1z" initials="z" lastIdx="1" clrIdx="385"/>
  <p:cmAuthor id="387" name="未知用户136" initials="未" lastIdx="1" clrIdx="1"/>
  <p:cmAuthor id="388" name="11746" initials="1" lastIdx="1" clrIdx="387"/>
  <p:cmAuthor id="389" name="caibin" initials="c" lastIdx="1" clrIdx="388"/>
  <p:cmAuthor id="390" name="未知的使用者201" initials="未" lastIdx="8" clrIdx="0"/>
  <p:cmAuthor id="391" name="未知的使用者202" initials="未" lastIdx="0" clrIdx="1"/>
  <p:cmAuthor id="392" name="未知的使用者171" initials="未" lastIdx="3" clrIdx="1"/>
  <p:cmAuthor id="393" name="未知的使用者195" initials="未" lastIdx="1" clrIdx="1"/>
  <p:cmAuthor id="395" name="10240440" initials="1" lastIdx="1" clrIdx="394"/>
  <p:cmAuthor id="396" name="未知的使用者222" initials="" lastIdx="5" clrIdx="1"/>
  <p:cmAuthor id="397" name="未知的使用者203" initials="未" lastIdx="1" clrIdx="0"/>
  <p:cmAuthor id="394525608" name="仇怿俊" initials="仇" lastIdx="0" clrIdx="0"/>
  <p:cmAuthor id="398" name="10169052" initials="TC" lastIdx="2" clrIdx="397"/>
  <p:cmAuthor id="394525609" name="Jimmy-Power" initials="J" lastIdx="1" clrIdx="43"/>
  <p:cmAuthor id="399" name="10326543" initials="1" lastIdx="4" clrIdx="398"/>
  <p:cmAuthor id="394525610" name="dengwanting" initials="d" lastIdx="1" clrIdx="50"/>
  <p:cmAuthor id="394525611" name="mouse zz" initials="mz" lastIdx="1" clrIdx="54"/>
  <p:cmAuthor id="394525612" name="goulei" initials="g" lastIdx="2" clrIdx="41"/>
  <p:cmAuthor id="402" name="未知用户133" initials="未" lastIdx="1" clrIdx="0"/>
  <p:cmAuthor id="405" name="Unknown User28" initials="U" lastIdx="3" clrIdx="1"/>
  <p:cmAuthor id="410" name="未知的使用者232" initials="" lastIdx="8" clrIdx="0"/>
  <p:cmAuthor id="411" name="alpha" initials="a" lastIdx="1" clrIdx="0"/>
  <p:cmAuthor id="412" name="未知的使用者161" initials="未" lastIdx="1" clrIdx="0"/>
  <p:cmAuthor id="414" name="Unknown User22" initials="U" lastIdx="1" clrIdx="0"/>
  <p:cmAuthor id="415" name="未知用户184" initials="未" lastIdx="1" clrIdx="1"/>
  <p:cmAuthor id="417" name="Unknown User23" initials="U" lastIdx="1" clrIdx="0"/>
  <p:cmAuthor id="418" name="未知的使用者75" initials="未" lastIdx="1" clrIdx="0"/>
  <p:cmAuthor id="419" name="未知用户182" initials="未" lastIdx="1" clrIdx="49"/>
  <p:cmAuthor id="420" name="未知用户204" initials="未" lastIdx="1" clrIdx="0"/>
  <p:cmAuthor id="421" name="Unknown User116" initials="U" lastIdx="0" clrIdx="1"/>
  <p:cmAuthor id="422" name="未知用户193" initials="未" lastIdx="3" clrIdx="0"/>
  <p:cmAuthor id="423" name="未知用户194" initials="未" lastIdx="1" clrIdx="0"/>
  <p:cmAuthor id="424" name="未知用户187" initials="未" lastIdx="10" clrIdx="0"/>
  <p:cmAuthor id="425" name="未知用户63" initials="未" lastIdx="1" clrIdx="0"/>
  <p:cmAuthor id="426" name="未知的使用者102" initials="未" lastIdx="5" clrIdx="1"/>
  <p:cmAuthor id="427" name="未知的使用者61" initials="未" lastIdx="1" clrIdx="0"/>
  <p:cmAuthor id="428" name="仝德志" initials="仝" lastIdx="1" clrIdx="0"/>
  <p:cmAuthor id="429" name="未知用户112" initials="未" lastIdx="4" clrIdx="0"/>
  <p:cmAuthor id="430" name="未知的使用者183" initials="未" lastIdx="5" clrIdx="1"/>
  <p:cmAuthor id="431" name="未知用户162" initials="未" lastIdx="1" clrIdx="1"/>
  <p:cmAuthor id="432" name="未知用户163" initials="未" lastIdx="1" clrIdx="0"/>
  <p:cmAuthor id="433" name="針對所選的門市進行小範圍實驗，捕捉驅動績效的關鍵影響因子" initials="針" lastIdx="1" clrIdx="0"/>
  <p:cmAuthor id="434" name="未知用户161" initials="未" lastIdx="1" clrIdx="0"/>
  <p:cmAuthor id="435" name="未知的使用者114" initials="未" lastIdx="1" clrIdx="0"/>
  <p:cmAuthor id="229044123" name="WPS_1468166496" initials="W" lastIdx="1" clrIdx="344"/>
  <p:cmAuthor id="436" name="未知用户164" initials="未" lastIdx="1" clrIdx="0"/>
  <p:cmAuthor id="437" name="未知的使用者184" initials="未" lastIdx="8" clrIdx="0"/>
  <p:cmAuthor id="438" name="未知的使用者185" initials="未" lastIdx="10" clrIdx="0"/>
  <p:cmAuthor id="439" name="未知用户10" initials="未" lastIdx="1" clrIdx="0"/>
  <p:cmAuthor id="440" name="未知的使用者175" initials="未" lastIdx="8" clrIdx="0"/>
  <p:cmAuthor id="441" name="未知的使用者151" initials="未" lastIdx="1" clrIdx="0"/>
  <p:cmAuthor id="442" name="未知的使用者187" initials="未" lastIdx="1" clrIdx="0"/>
  <p:cmAuthor id="443" name="未知的使用者88" initials="未" lastIdx="1" clrIdx="1"/>
  <p:cmAuthor id="444" name="未知用户192" initials="未" lastIdx="1" clrIdx="0"/>
  <p:cmAuthor id="445" name="未知用户203" initials="未" lastIdx="1" clrIdx="1"/>
  <p:cmAuthor id="446" name="未知的使用者181" initials="未" lastIdx="7" clrIdx="1"/>
  <p:cmAuthor id="447" name="未知的使用者170" initials="未" lastIdx="43" clrIdx="1"/>
  <p:cmAuthor id="448" name="未知的使用者190" initials="未" lastIdx="1" clrIdx="1"/>
  <p:cmAuthor id="449" name="未知的使用者191" initials="未" lastIdx="1" clrIdx="0"/>
  <p:cmAuthor id="450" name="未知的使用者141" initials="未" lastIdx="8" clrIdx="0"/>
  <p:cmAuthor id="451" name="未知的使用者142" initials="未" lastIdx="1" clrIdx="0"/>
  <p:cmAuthor id="452" name="徐 正国" initials="徐" lastIdx="1" clrIdx="45"/>
  <p:cmAuthor id="453" name="未知的使用者143" initials="未" lastIdx="1" clrIdx="0"/>
  <p:cmAuthor id="454" name="王薇（政企）" initials="王" lastIdx="1" clrIdx="57"/>
  <p:cmAuthor id="455" name="未知的使用者144" initials="未" lastIdx="1" clrIdx="0"/>
  <p:cmAuthor id="456" name="未知的使用者145" initials="未" lastIdx="1" clrIdx="0"/>
  <p:cmAuthor id="457" name="未知用户165" initials="未" lastIdx="1" clrIdx="0"/>
  <p:cmAuthor id="458" name="未知的使用者147" initials="未" lastIdx="1" clrIdx="0"/>
  <p:cmAuthor id="459" name="未知用户166" initials="未" lastIdx="8" clrIdx="0"/>
  <p:cmAuthor id="460" name="未知的使用者149" initials="未" lastIdx="8" clrIdx="0"/>
  <p:cmAuthor id="461" name="未知用户167" initials="未" lastIdx="1" clrIdx="0"/>
  <p:cmAuthor id="462" name="未知用户168" initials="未" lastIdx="1" clrIdx="0"/>
  <p:cmAuthor id="463" name="未知用户169" initials="未" lastIdx="1" clrIdx="1"/>
  <p:cmAuthor id="464" name="未知用户202" initials="未" lastIdx="8" clrIdx="0"/>
  <p:cmAuthor id="465" name="未知的使用者220" initials="未" lastIdx="7" clrIdx="1"/>
  <p:cmAuthor id="466" name="未知用户134" initials="未" lastIdx="10" clrIdx="0"/>
  <p:cmAuthor id="467" name="未知用户135" initials="未" lastIdx="1" clrIdx="0"/>
  <p:cmAuthor id="468" name="未知用户205" initials="未" lastIdx="1" clrIdx="0"/>
  <p:cmAuthor id="469" name="未知的使用者157" initials="未" lastIdx="1" clrIdx="0"/>
  <p:cmAuthor id="470" name="未知的使用者204" initials="未" lastIdx="1" clrIdx="0"/>
  <p:cmAuthor id="471" name="Yoyo Wu" initials="Y" lastIdx="2" clrIdx="0"/>
  <p:cmAuthor id="472" name="zhangbin" initials="z" lastIdx="6" clrIdx="0"/>
  <p:cmAuthor id="473" name="Arno.Du(杜明星)" initials="A" lastIdx="0" clrIdx="0"/>
  <p:cmAuthor id="498628763" name="莫凡" initials="莫" lastIdx="1" clrIdx="647"/>
  <p:cmAuthor id="474" name="未知用户174" initials="未" lastIdx="1" clrIdx="0"/>
  <p:cmAuthor id="475" name="未知用户175" initials="未" lastIdx="1" clrIdx="1"/>
  <p:cmAuthor id="476" name="Unknown User27" initials="U" lastIdx="1" clrIdx="0"/>
  <p:cmAuthor id="477" name="未知的使用者208" initials="未" lastIdx="1" clrIdx="0"/>
  <p:cmAuthor id="478" name="Unknown User112" initials="U" lastIdx="1" clrIdx="0"/>
  <p:cmAuthor id="479" name="Unknown User59" initials="U" lastIdx="1" clrIdx="0"/>
  <p:cmAuthor id="480" name="未知用户176" initials="未" lastIdx="1" clrIdx="0"/>
  <p:cmAuthor id="481" name="未知的使用者249" initials="未" lastIdx="43" clrIdx="1"/>
  <p:cmAuthor id="482" name="未知的使用者250" initials="未" lastIdx="1" clrIdx="0"/>
  <p:cmAuthor id="483" name="未知的使用者251" initials="未" lastIdx="1" clrIdx="0"/>
  <p:cmAuthor id="484" name="未知的使用者246" initials="未" lastIdx="1" clrIdx="1"/>
  <p:cmAuthor id="485" name="未知的使用者224" initials="未" lastIdx="1" clrIdx="0"/>
  <p:cmAuthor id="486" name="未知的使用者252" initials="未" lastIdx="1" clrIdx="0"/>
  <p:cmAuthor id="487" name="未知的使用者253" initials="未" lastIdx="1" clrIdx="0"/>
  <p:cmAuthor id="488" name="未知的使用者192" initials="未" lastIdx="1" clrIdx="0"/>
  <p:cmAuthor id="489" name="未知的使用者254" initials="未" lastIdx="1" clrIdx="0"/>
  <p:cmAuthor id="490" name="未知的使用者255" initials="未" lastIdx="1" clrIdx="0"/>
  <p:cmAuthor id="491" name="未知的使用者226" initials="未" lastIdx="8" clrIdx="0"/>
  <p:cmAuthor id="492" name="未知用户195" initials="未" lastIdx="1" clrIdx="0"/>
  <p:cmAuthor id="493" name="raymond luan" initials="r" lastIdx="0" clrIdx="0"/>
  <p:cmAuthor id="494" name="未知用户208" initials="未" lastIdx="1" clrIdx="0"/>
  <p:cmAuthor id="495" name="未知用户198" initials="未" lastIdx="1" clrIdx="0"/>
  <p:cmAuthor id="496" name="未知用户209" initials="未" lastIdx="1" clrIdx="0"/>
  <p:cmAuthor id="497" name="未知用户36" initials="未" lastIdx="1" clrIdx="0"/>
  <p:cmAuthor id="498" name="Evonlin" initials="E" lastIdx="2" clrIdx="2"/>
  <p:cmAuthor id="499" name="WANGZF" initials="W" lastIdx="4" clrIdx="2"/>
  <p:cmAuthor id="500" name="未知用户94" initials="未" lastIdx="0" clrIdx="1"/>
  <p:cmAuthor id="501" name="未知的使用者188" initials="未" lastIdx="1" clrIdx="0"/>
  <p:cmAuthor id="502" name="未知用户118" initials="未" lastIdx="1" clrIdx="0"/>
  <p:cmAuthor id="503" name="未知用户119" initials="未" lastIdx="5" clrIdx="1"/>
  <p:cmAuthor id="504" name="未知用户120" initials="未" lastIdx="8" clrIdx="0"/>
  <p:cmAuthor id="505" name="未知用户121" initials="未" lastIdx="1" clrIdx="0"/>
  <p:cmAuthor id="506" name="未知用户122" initials="未" lastIdx="1" clrIdx="0"/>
  <p:cmAuthor id="507" name="梅芬 吳" initials="梅" lastIdx="1" clrIdx="85"/>
  <p:cmAuthor id="508" name="未知的使用者134" initials="未" lastIdx="1" clrIdx="0"/>
  <p:cmAuthor id="509" name="未知的使用者136" initials="未" lastIdx="1" clrIdx="0"/>
  <p:cmAuthor id="510" name="未知的使用者139" initials="未" lastIdx="1" clrIdx="0"/>
  <p:cmAuthor id="511" name="未知的使用者247" initials="未" lastIdx="6" clrIdx="0"/>
  <p:cmAuthor id="1411827" name="黄晓平" initials="黄" lastIdx="0" clrIdx="0"/>
  <p:cmAuthor id="512" name="未知的使用者174" initials="未" lastIdx="1" clrIdx="0"/>
  <p:cmAuthor id="1411828" name="pengfei shen" initials="ps" lastIdx="1" clrIdx="38"/>
  <p:cmAuthor id="381437688" name="谢学斌" initials="谢" lastIdx="0" clrIdx="0"/>
  <p:cmAuthor id="513" name="宁隽" initials="NJ" lastIdx="1" clrIdx="512"/>
  <p:cmAuthor id="1411829" name="Wu, Jing 1. (NSB - CN/Hangzhou)" initials="WJ1(C" lastIdx="2" clrIdx="39"/>
  <p:cmAuthor id="514" name="未知的使用者212" initials="" lastIdx="1" clrIdx="0"/>
  <p:cmAuthor id="1411830" name="唐 赛" initials="唐" lastIdx="1" clrIdx="45"/>
  <p:cmAuthor id="515" name="WKL" initials="W" lastIdx="2" clrIdx="514"/>
  <p:cmAuthor id="516" name="未知的使用者214" initials="" lastIdx="1" clrIdx="1"/>
  <p:cmAuthor id="517" name="alexw" initials="a" lastIdx="1" clrIdx="516"/>
  <p:cmAuthor id="518" name="未知的使用者158" initials="未" lastIdx="1" clrIdx="0"/>
  <p:cmAuthor id="191251535" name="沈霄雷" initials="沈" lastIdx="833089" clrIdx="0"/>
  <p:cmAuthor id="191251536" name="李哲(ZheLi)-顺丰科技" initials="a" lastIdx="1" clrIdx="11"/>
  <p:cmAuthor id="191251537" name="Echo" initials="E" lastIdx="1" clrIdx="191251536"/>
  <p:cmAuthor id="191251538" name="渠沛" initials="渠" lastIdx="1" clrIdx="35"/>
  <p:cmAuthor id="523" name="未知的使用者167" initials="未" lastIdx="0" clrIdx="1"/>
  <p:cmAuthor id="191251539" name="席琛" initials="" lastIdx="0" clrIdx="58"/>
  <p:cmAuthor id="524" name="未知的使用者227" initials="未" lastIdx="2" clrIdx="0"/>
  <p:cmAuthor id="191251540" name="韩剑侠" initials="P" lastIdx="1" clrIdx="41"/>
  <p:cmAuthor id="525" name="未知的使用者270" initials="未" lastIdx="1" clrIdx="0"/>
  <p:cmAuthor id="191251541" name="孙 笑庆" initials="孙" lastIdx="3" clrIdx="16"/>
  <p:cmAuthor id="526" name="未知的使用者228" initials="未" lastIdx="8" clrIdx="0"/>
  <p:cmAuthor id="191251542" name="yang.yuan" initials="y" lastIdx="0" clrIdx="17"/>
  <p:cmAuthor id="527" name="未知的使用者229" initials="未" lastIdx="8" clrIdx="0"/>
  <p:cmAuthor id="191251543" name="王娟" initials="1" lastIdx="1" clrIdx="31"/>
  <p:cmAuthor id="528" name="未知的使用者230" initials="未" lastIdx="1" clrIdx="0"/>
  <p:cmAuthor id="529" name="未知的使用者231" initials="未" lastIdx="1" clrIdx="0"/>
  <p:cmAuthor id="530" name="未知的使用者256" initials="未" lastIdx="1" clrIdx="0"/>
  <p:cmAuthor id="531" name="未知的使用者233" initials="未" lastIdx="1" clrIdx="0"/>
  <p:cmAuthor id="532" name="未知的使用者234" initials="未" lastIdx="10" clrIdx="0"/>
  <p:cmAuthor id="533" name="未知的使用者235" initials="未" lastIdx="1" clrIdx="0"/>
  <p:cmAuthor id="534" name="未知的使用者236" initials="未" lastIdx="1" clrIdx="0"/>
  <p:cmAuthor id="535" name="未知的使用者257" initials="未" lastIdx="1" clrIdx="0"/>
  <p:cmAuthor id="536" name="未知的使用者237" initials="未" lastIdx="1" clrIdx="0"/>
  <p:cmAuthor id="537" name="未知的使用者238" initials="未" lastIdx="2" clrIdx="0"/>
  <p:cmAuthor id="538" name="未知的使用者239" initials="未" lastIdx="1" clrIdx="1"/>
  <p:cmAuthor id="539" name="未知的使用者240" initials="未" lastIdx="1" clrIdx="0"/>
  <p:cmAuthor id="540" name="未知的使用者241" initials="未" lastIdx="1" clrIdx="0"/>
  <p:cmAuthor id="541" name="未知的使用者242" initials="未" lastIdx="2" clrIdx="0"/>
  <p:cmAuthor id="542" name="未知的使用者243" initials="未" lastIdx="1" clrIdx="0"/>
  <p:cmAuthor id="708433798" name="jialuo" initials="j" lastIdx="0" clrIdx="0"/>
  <p:cmAuthor id="543" name="未知的使用者258" initials="未" lastIdx="8" clrIdx="0"/>
  <p:cmAuthor id="708433799" name="蘇建明 fatty_BFjaamIF" initials="authorId_241790624" lastIdx="0" clrIdx="0"/>
  <p:cmAuthor id="544" name="未知的使用者259" initials="未" lastIdx="1" clrIdx="0"/>
  <p:cmAuthor id="708433800" name="徐梦琪|xumengq" initials="徐梦琪" lastIdx="1" clrIdx="708433799"/>
  <p:cmAuthor id="545" name="未知的使用者260" initials="未" lastIdx="1" clrIdx="0"/>
  <p:cmAuthor id="708433801" name="zang" initials="z" lastIdx="1" clrIdx="708433800"/>
  <p:cmAuthor id="546" name="未知的使用者261" initials="未" lastIdx="11" clrIdx="0"/>
  <p:cmAuthor id="708433802" name="王晓锋|wangxiaofeng41" initials="王晓锋" lastIdx="3" clrIdx="708433801"/>
  <p:cmAuthor id="547" name="未知的使用者262" initials="未" lastIdx="7" clrIdx="1"/>
  <p:cmAuthor id="548" name="未知的使用者263" initials="未" lastIdx="1" clrIdx="2"/>
  <p:cmAuthor id="549" name="未知的使用者264" initials="未" lastIdx="1" clrIdx="0"/>
  <p:cmAuthor id="550" name="未知的使用者265" initials="未" lastIdx="1" clrIdx="0"/>
  <p:cmAuthor id="551" name="未知的使用者266" initials="未" lastIdx="1" clrIdx="1"/>
  <p:cmAuthor id="552" name="未知的使用者267" initials="未" lastIdx="1" clrIdx="0"/>
  <p:cmAuthor id="553" name="未知的使用者268" initials="未" lastIdx="2" clrIdx="0"/>
  <p:cmAuthor id="266010503" name="yan" initials="y" lastIdx="1" clrIdx="310"/>
  <p:cmAuthor id="554" name="未知的使用者269" initials="未" lastIdx="7" clrIdx="1"/>
  <p:cmAuthor id="555" name="lillian" initials="l" lastIdx="1" clrIdx="0"/>
  <p:cmAuthor id="556" name="未知用户197" initials="未" lastIdx="1" clrIdx="0"/>
  <p:cmAuthor id="557" name="未知用户157" initials="未" lastIdx="8" clrIdx="0"/>
  <p:cmAuthor id="8535702" name="曾蓓/贝贝" initials="曾" lastIdx="0" clrIdx="0"/>
  <p:cmAuthor id="558" name="未知用户158" initials="未" lastIdx="2" clrIdx="0"/>
  <p:cmAuthor id="559" name="未知用户159" initials="未" lastIdx="1" clrIdx="0"/>
  <p:cmAuthor id="475196944" name="姚琳" initials="姚" lastIdx="1133934" clrIdx="0"/>
  <p:cmAuthor id="560" name="未知用户160" initials="未" lastIdx="2" clrIdx="0"/>
  <p:cmAuthor id="475196945" name="chen" initials="c" lastIdx="1" clrIdx="2"/>
  <p:cmAuthor id="562" name="順天" initials="順" lastIdx="1" clrIdx="0"/>
  <p:cmAuthor id="563" name=" " initials="" lastIdx="6" clrIdx="85"/>
  <p:cmAuthor id="564" name="未知用户319" initials="未" lastIdx="1" clrIdx="0"/>
  <p:cmAuthor id="565" name="未知用户222" initials="未" lastIdx="1" clrIdx="0"/>
  <p:cmAuthor id="566" name="未知用户87" initials="未" lastIdx="1" clrIdx="0"/>
  <p:cmAuthor id="567" name="未知用户88" initials="未" lastIdx="1" clrIdx="0"/>
  <p:cmAuthor id="568" name="未知用户89" initials="未" lastIdx="1" clrIdx="0"/>
  <p:cmAuthor id="569" name="未知用户211" initials="未" lastIdx="8" clrIdx="0"/>
  <p:cmAuthor id="570" name="未知用户110" initials="未" lastIdx="1" clrIdx="0"/>
  <p:cmAuthor id="571" name="未知用户293" initials="未" lastIdx="1" clrIdx="0"/>
  <p:cmAuthor id="572" name="未知用户234" initials="未" lastIdx="7" clrIdx="1"/>
  <p:cmAuthor id="573" name="未知用户54" initials="未" lastIdx="8" clrIdx="0"/>
  <p:cmAuthor id="574" name="未知用户278" initials="未" lastIdx="1" clrIdx="0"/>
  <p:cmAuthor id="575" name="未知用户279" initials="未" lastIdx="1" clrIdx="0"/>
  <p:cmAuthor id="576" name="未知用户280" initials="未" lastIdx="4" clrIdx="2"/>
  <p:cmAuthor id="577" name="未知用户281" initials="未" lastIdx="1" clrIdx="0"/>
  <p:cmAuthor id="578" name="未知用户282" initials="未" lastIdx="3" clrIdx="1"/>
  <p:cmAuthor id="579" name="未知用户283" initials="未" lastIdx="1" clrIdx="1"/>
  <p:cmAuthor id="580" name="未知用户284" initials="未" lastIdx="1" clrIdx="0"/>
  <p:cmAuthor id="581" name="未知用户285" initials="未" lastIdx="8" clrIdx="0"/>
  <p:cmAuthor id="582" name="未知的使用者205" initials="未" lastIdx="0" clrIdx="1"/>
  <p:cmAuthor id="583" name="78234500@qq.com" initials="7" lastIdx="1" clrIdx="0"/>
  <p:cmAuthor id="585" name="未知用户290" initials="未" lastIdx="2" clrIdx="0"/>
  <p:cmAuthor id="586" name="未知用户291" initials="未" lastIdx="8" clrIdx="0"/>
  <p:cmAuthor id="587" name="未知用户292" initials="未" lastIdx="1" clrIdx="0"/>
  <p:cmAuthor id="589" name="未知用户295" initials="未" lastIdx="1" clrIdx="0"/>
  <p:cmAuthor id="261616612" name="邢开" initials="邢" lastIdx="1" clrIdx="364"/>
  <p:cmAuthor id="590" name="未知用户297" initials="未" lastIdx="1" clrIdx="0"/>
  <p:cmAuthor id="591" name="panjm" initials="p" lastIdx="1" clrIdx="0"/>
  <p:cmAuthor id="592" name="ye gusong" initials="y" lastIdx="1" clrIdx="0"/>
  <p:cmAuthor id="593" name="wei muzi" initials="w" lastIdx="1" clrIdx="4"/>
  <p:cmAuthor id="594" name="孙" initials="孙" lastIdx="1" clrIdx="50"/>
  <p:cmAuthor id="595" name="liuchunhua199110" initials="l" lastIdx="3" clrIdx="3"/>
  <p:cmAuthor id="596" name="Microsoft Office User" initials="M" lastIdx="2" clrIdx="86"/>
  <p:cmAuthor id="597" name="未知用户256" initials="未" lastIdx="1" clrIdx="0"/>
  <p:cmAuthor id="598" name="未知用户257" initials="未" lastIdx="1" clrIdx="0"/>
  <p:cmAuthor id="599" name="未知用户258" initials="未" lastIdx="8" clrIdx="0"/>
  <p:cmAuthor id="600" name="未知用户259" initials="未" lastIdx="1" clrIdx="0"/>
  <p:cmAuthor id="601" name="未知用户260" initials="未" lastIdx="2" clrIdx="0"/>
  <p:cmAuthor id="602" name="未知用户261" initials="未" lastIdx="1" clrIdx="0"/>
  <p:cmAuthor id="603" name="未知用户262" initials="未" lastIdx="1" clrIdx="0"/>
  <p:cmAuthor id="604" name="未知的使用者140" initials="未" lastIdx="1" clrIdx="1"/>
  <p:cmAuthor id="605" name="yudi lin" initials="y" lastIdx="0" clrIdx="0"/>
  <p:cmAuthor id="606" name="未知用户249" initials="未" lastIdx="1" clrIdx="0"/>
  <p:cmAuthor id="607" name="liuzga" initials="l" lastIdx="1" clrIdx="3"/>
  <p:cmAuthor id="608" name="49554261@qq.com" initials="4" lastIdx="2" clrIdx="2"/>
  <p:cmAuthor id="609" name="未知用户230" initials="未" lastIdx="1" clrIdx="0"/>
  <p:cmAuthor id="610" name="未知用户231" initials="未" lastIdx="1" clrIdx="0"/>
  <p:cmAuthor id="611" name="未知用户313" initials="未" lastIdx="2" clrIdx="0"/>
  <p:cmAuthor id="612" name="胡岱雯" initials="胡" lastIdx="1" clrIdx="0"/>
  <p:cmAuthor id="613" name="张 成亚" initials="张" lastIdx="1" clrIdx="52"/>
  <p:cmAuthor id="614" name="未知用户268" initials="未" lastIdx="1" clrIdx="0"/>
  <p:cmAuthor id="615" name="未知用户269" initials="未" lastIdx="2" clrIdx="0"/>
  <p:cmAuthor id="616" name="未知用户213" initials="未" lastIdx="1" clrIdx="0"/>
  <p:cmAuthor id="617" name="未知用户218" initials="未" lastIdx="1" clrIdx="0"/>
  <p:cmAuthor id="618" name="未知用户219" initials="未" lastIdx="10" clrIdx="0"/>
  <p:cmAuthor id="619" name="未知用户344" initials="未" lastIdx="1" clrIdx="0"/>
  <p:cmAuthor id="620" name="未知用户345" initials="未" lastIdx="1" clrIdx="0"/>
  <p:cmAuthor id="621" name="未知用户347" initials="未" lastIdx="6" clrIdx="0"/>
  <p:cmAuthor id="622" name="未知用户348" initials="未" lastIdx="10" clrIdx="0"/>
  <p:cmAuthor id="623" name="jian Ray" initials="j" lastIdx="1" clrIdx="50"/>
  <p:cmAuthor id="624" name="未知用户242" initials="未" lastIdx="3" clrIdx="0"/>
  <p:cmAuthor id="625" name="未知用户235" initials="未" lastIdx="1" clrIdx="2"/>
  <p:cmAuthor id="626" name="王丽君" initials="王" lastIdx="4" clrIdx="0"/>
  <p:cmAuthor id="627" name="未知用户237" initials="未" lastIdx="1" clrIdx="0"/>
  <p:cmAuthor id="628" name="�Ÿ�" initials="�" lastIdx="1" clrIdx="0"/>
  <p:cmAuthor id="629" name="未知用户221" initials="未" lastIdx="43" clrIdx="1"/>
  <p:cmAuthor id="630" name="jesschin" initials="j" lastIdx="1" clrIdx="510"/>
  <p:cmAuthor id="631" name="岳晓丽" initials="岳" lastIdx="1" clrIdx="630"/>
  <p:cmAuthor id="632" name="HW" initials="H" lastIdx="2" clrIdx="631"/>
  <p:cmAuthor id="633" name="Carol Kelly" initials="C" lastIdx="1" clrIdx="0"/>
  <p:cmAuthor id="634" name="未知的使用者155" initials="未" lastIdx="1" clrIdx="0"/>
  <p:cmAuthor id="635" name="姚丽娟" initials="姚" lastIdx="2" clrIdx="634"/>
  <p:cmAuthor id="636" name="Unknown User58" initials="U" lastIdx="1" clrIdx="0"/>
  <p:cmAuthor id="637" name="Unknown User55" initials="U" lastIdx="1" clrIdx="1"/>
  <p:cmAuthor id="638" name="未知用户343" initials="未" lastIdx="1" clrIdx="0"/>
  <p:cmAuthor id="639" name="Huipeng Cao" initials="H" lastIdx="1" clrIdx="0"/>
  <p:cmAuthor id="640" name="李 雷雨" initials="李" lastIdx="1" clrIdx="0"/>
  <p:cmAuthor id="641" name="91257" initials="9" lastIdx="0" clrIdx="1"/>
  <p:cmAuthor id="642" name="vicky" initials="v" lastIdx="2" clrIdx="1"/>
  <p:cmAuthor id="643" name="庆芳 许" initials="庆" lastIdx="1" clrIdx="0"/>
  <p:cmAuthor id="644" name="jerrychou" initials="j" lastIdx="1" clrIdx="4"/>
  <p:cmAuthor id="645" name="不明使用者12" initials="不" lastIdx="3" clrIdx="1"/>
  <p:cmAuthor id="646" name="不明使用者1" initials="不" lastIdx="0" clrIdx="0"/>
  <p:cmAuthor id="647" name="不明使用者2" initials="不" lastIdx="2" clrIdx="0"/>
  <p:cmAuthor id="648" name="yelinfei@zj.cmcc" initials="yelinfei@zj.cmcc" lastIdx="1" clrIdx="647"/>
  <p:cmAuthor id="649" name="不明使用者4" initials="不" lastIdx="1" clrIdx="0"/>
  <p:cmAuthor id="650" name="不明使用者6" initials="不" lastIdx="1" clrIdx="0"/>
  <p:cmAuthor id="651" name="不明使用者5" initials="不" lastIdx="11" clrIdx="0"/>
  <p:cmAuthor id="652" name="未知用户296" initials="未" lastIdx="1" clrIdx="0"/>
  <p:cmAuthor id="653" name="不明使用者8" initials="不" lastIdx="43" clrIdx="1"/>
  <p:cmAuthor id="654" name="不明使用者9" initials="不" lastIdx="1" clrIdx="0"/>
  <p:cmAuthor id="655" name="不明使用者10" initials="不" lastIdx="0" clrIdx="0"/>
  <p:cmAuthor id="656" name="不明使用者11" initials="不" lastIdx="1" clrIdx="0"/>
  <p:cmAuthor id="657" name="Carol Wu" initials="C" lastIdx="1" clrIdx="0"/>
  <p:cmAuthor id="659" name="张翼飞" initials="zhangyifei@ha.cmcc" lastIdx="1" clrIdx="658"/>
  <p:cmAuthor id="660" name="未知用户304" initials="未" lastIdx="1" clrIdx="0"/>
  <p:cmAuthor id="661" name="未知用户305" initials="未" lastIdx="1" clrIdx="0"/>
  <p:cmAuthor id="662" name="敢 王" initials="敢" lastIdx="1" clrIdx="0"/>
  <p:cmAuthor id="663" name="邓 勇" initials="邓" lastIdx="1" clrIdx="0"/>
  <p:cmAuthor id="664" name="陈城" initials="陈" lastIdx="0" clrIdx="2"/>
  <p:cmAuthor id="665" name="未知用户309" initials="未" lastIdx="8" clrIdx="0"/>
  <p:cmAuthor id="666" name="yangxy" initials="y" lastIdx="1" clrIdx="88"/>
  <p:cmAuthor id="667" name="未知用户311" initials="未" lastIdx="2" clrIdx="0"/>
  <p:cmAuthor id="668" name="未知用户312" initials="未" lastIdx="1" clrIdx="0"/>
  <p:cmAuthor id="669" name="shenbina" initials="s" lastIdx="1" clrIdx="0"/>
  <p:cmAuthor id="670" name="未知用户314" initials="未" lastIdx="1" clrIdx="1"/>
  <p:cmAuthor id="671" name="晓  曲" initials="晓" lastIdx="1" clrIdx="0"/>
  <p:cmAuthor id="672" name="未知用户245" initials="未" lastIdx="10" clrIdx="0"/>
  <p:cmAuthor id="673" name="未知用户216" initials="未" lastIdx="1" clrIdx="0"/>
  <p:cmAuthor id="604287035" name="袁昭成" initials="袁" lastIdx="2" clrIdx="710"/>
  <p:cmAuthor id="674" name="孟连磊" initials="孟" lastIdx="1" clrIdx="0"/>
  <p:cmAuthor id="675" name="未知用户387" initials="未" lastIdx="1" clrIdx="0"/>
  <p:cmAuthor id="676" name="未知的使用者177" initials="未" lastIdx="8" clrIdx="0"/>
  <p:cmAuthor id="678" name="未知的使用者221" initials="未" lastIdx="1" clrIdx="0"/>
  <p:cmAuthor id="681" name="winner1 chan" initials="wc" lastIdx="1" clrIdx="334"/>
  <p:cmAuthor id="682" name="未知用户332" initials="未" lastIdx="1" clrIdx="0"/>
  <p:cmAuthor id="683" name="未知用户217" initials="未" lastIdx="1" clrIdx="0"/>
  <p:cmAuthor id="684" name="cai yan" initials="cy" lastIdx="1" clrIdx="511"/>
  <p:cmAuthor id="685" name="俊晔 邱" initials="俊" lastIdx="1" clrIdx="87"/>
  <p:cmAuthor id="686" name="annie.gts@outlook.com" initials="a" lastIdx="2" clrIdx="0"/>
  <p:cmAuthor id="687" name="杨 升格" initials="杨" lastIdx="2" clrIdx="0"/>
  <p:cmAuthor id="688" name="Unknown User80" initials="U" lastIdx="1" clrIdx="0"/>
  <p:cmAuthor id="689" name="cy" initials="c" lastIdx="1" clrIdx="76"/>
  <p:cmAuthor id="691" name="未知用户407" initials="未" lastIdx="1" clrIdx="0"/>
  <p:cmAuthor id="692" name="未知用户398" initials="未" lastIdx="1" clrIdx="0"/>
  <p:cmAuthor id="693" name="lxm" initials="l" lastIdx="1" clrIdx="413"/>
  <p:cmAuthor id="694" name="未知用户400" initials="未" lastIdx="2" clrIdx="0"/>
  <p:cmAuthor id="696" name="yesg" initials="y" lastIdx="1" clrIdx="0"/>
  <p:cmAuthor id="697" name="未知用户421" initials="未" lastIdx="1" clrIdx="0"/>
  <p:cmAuthor id="698" name="陳珮琪" initials="陳珮琪" lastIdx="1" clrIdx="188"/>
  <p:cmAuthor id="699" name="未知用户277" initials="未" lastIdx="1" clrIdx="1"/>
  <p:cmAuthor id="700" name="soling" initials="s" lastIdx="1" clrIdx="2"/>
  <p:cmAuthor id="701" name="李 骁" initials="李" lastIdx="1" clrIdx="0"/>
  <p:cmAuthor id="702" name="Tome" initials="T" lastIdx="1" clrIdx="85"/>
  <p:cmAuthor id="703" name="未知的使用者96" initials="未" lastIdx="2" clrIdx="0"/>
  <p:cmAuthor id="704" name="未知的使用者97" initials="未" lastIdx="8" clrIdx="0"/>
  <p:cmAuthor id="705" name="未知用户301" initials="未" lastIdx="1" clrIdx="0"/>
  <p:cmAuthor id="706" name="未知用户306" initials="未" lastIdx="8" clrIdx="0"/>
  <p:cmAuthor id="707" name="未知用户308" initials="未" lastIdx="1" clrIdx="0"/>
  <p:cmAuthor id="710" name="Stacy Chiang" initials="S" lastIdx="2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6" name="chen hui" initials="c" lastIdx="1" clrIdx="87"/>
  <p:cmAuthor id="717" name="未知用户244" initials="未" lastIdx="1" clrIdx="0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2" name="未知用户276" initials="未" lastIdx="8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745" name="未知用户373" initials="未" lastIdx="8" clrIdx="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  <p:cmAuthor id="757" name="未知用户381" initials="未" lastIdx="1" clrIdx="0"/>
  <p:cmAuthor id="758" name="未知用户382" initials="未" lastIdx="1" clrIdx="0"/>
  <p:cmAuthor id="759" name="未知用户383" initials="未" lastIdx="1" clrIdx="0"/>
  <p:cmAuthor id="760" name="未知用户384" initials="未" lastIdx="1" clrIdx="0"/>
  <p:cmAuthor id="761" name="未知用户294" initials="未" lastIdx="8" clrIdx="0"/>
  <p:cmAuthor id="762" name="未知用户385" initials="未" lastIdx="2" clrIdx="0"/>
  <p:cmAuthor id="763" name="未知用户386" initials="未" lastIdx="1" clrIdx="1"/>
  <p:cmAuthor id="764" name="未知用户429" initials="未" lastIdx="1" clrIdx="0"/>
  <p:cmAuthor id="766" name="未知用户430" initials="未" lastIdx="2" clrIdx="0"/>
  <p:cmAuthor id="767" name="未知用户389" initials="未" lastIdx="1" clrIdx="0"/>
  <p:cmAuthor id="768" name="未知用户350" initials="未" lastIdx="1" clrIdx="0"/>
  <p:cmAuthor id="769" name="未知用户431" initials="未" lastIdx="1" clrIdx="0"/>
  <p:cmAuthor id="770" name="未知用户351" initials="未" lastIdx="8" clrIdx="0"/>
  <p:cmAuthor id="771" name="未知用户432" initials="未" lastIdx="1" clrIdx="0"/>
  <p:cmAuthor id="772" name="未知用户392" initials="未" lastIdx="1" clrIdx="0"/>
  <p:cmAuthor id="773" name="未知用户433" initials="未" lastIdx="1" clrIdx="0"/>
  <p:cmAuthor id="774" name="未知用户434" initials="未" lastIdx="1" clrIdx="0"/>
  <p:cmAuthor id="775" name="未知用户393" initials="未" lastIdx="11" clrIdx="0"/>
  <p:cmAuthor id="776" name="未知用户435" initials="未" lastIdx="7" clrIdx="1"/>
  <p:cmAuthor id="441412215" name="tonghailan" initials="t" lastIdx="1126972" clrIdx="1"/>
  <p:cmAuthor id="777" name="未知用户356" initials="未" lastIdx="1" clrIdx="2"/>
  <p:cmAuthor id="778" name="未知用户436" initials="未" lastIdx="1" clrIdx="0"/>
  <p:cmAuthor id="779" name="未知用户396" initials="未" lastIdx="1" clrIdx="0"/>
  <p:cmAuthor id="780" name="未知用户437" initials="未" lastIdx="1" clrIdx="1"/>
  <p:cmAuthor id="781" name="未知用户397" initials="未" lastIdx="1" clrIdx="0"/>
  <p:cmAuthor id="782" name="未知用户419" initials="未" lastIdx="1" clrIdx="0"/>
  <p:cmAuthor id="783" name="未知用户399" initials="未" lastIdx="2" clrIdx="0"/>
  <p:cmAuthor id="784" name="未知用户438" initials="未" lastIdx="7" clrIdx="1"/>
  <p:cmAuthor id="785" name="未知用户401" initials="未" lastIdx="43" clrIdx="1"/>
  <p:cmAuthor id="786" name="未知用户402" initials="未" lastIdx="1" clrIdx="0"/>
  <p:cmAuthor id="787" name="未知用户403" initials="未" lastIdx="1" clrIdx="0"/>
  <p:cmAuthor id="788" name="未知用户327" initials="未" lastIdx="1" clrIdx="0"/>
  <p:cmAuthor id="789" name="未知用户404" initials="未" lastIdx="1" clrIdx="0"/>
  <p:cmAuthor id="790" name="未知用户405" initials="未" lastIdx="1" clrIdx="0"/>
  <p:cmAuthor id="791" name="未知用户439" initials="未" lastIdx="2" clrIdx="0"/>
  <p:cmAuthor id="792" name="未知用户406" initials="未" lastIdx="0" clrIdx="0"/>
  <p:cmAuthor id="793" name="未知用户440" initials="未" lastIdx="1" clrIdx="0"/>
  <p:cmAuthor id="794" name="未知用户441" initials="未" lastIdx="1" clrIdx="0"/>
  <p:cmAuthor id="795" name="未知用户442" initials="未" lastIdx="1" clrIdx="0"/>
  <p:cmAuthor id="796" name="未知用户409" initials="未" lastIdx="2" clrIdx="2"/>
  <p:cmAuthor id="797" name="未知用户443" initials="未" lastIdx="1" clrIdx="0"/>
  <p:cmAuthor id="798" name="未知用户411" initials="未" lastIdx="3" clrIdx="1"/>
  <p:cmAuthor id="799" name="未知用户444" initials="未" lastIdx="6" clrIdx="0"/>
  <p:cmAuthor id="800" name="未知用户413" initials="未" lastIdx="1" clrIdx="1"/>
  <p:cmAuthor id="801" name="未知用户445" initials="未" lastIdx="1" clrIdx="0"/>
  <p:cmAuthor id="802" name="未知用户446" initials="未" lastIdx="1" clrIdx="0"/>
  <p:cmAuthor id="803" name="未知用户447" initials="未" lastIdx="1" clrIdx="0"/>
  <p:cmAuthor id="804" name="未知用户448" initials="未" lastIdx="1" clrIdx="0"/>
  <p:cmAuthor id="805" name="未知用户333" initials="未" lastIdx="1" clrIdx="0"/>
  <p:cmAuthor id="806" name="未知用户417" initials="未" lastIdx="1" clrIdx="0"/>
  <p:cmAuthor id="807" name="未知用户449" initials="未" lastIdx="1" clrIdx="0"/>
  <p:cmAuthor id="808" name="未知用户418" initials="未" lastIdx="1" clrIdx="0"/>
  <p:cmAuthor id="809" name="未知用户450" initials="未" lastIdx="6" clrIdx="0"/>
  <p:cmAuthor id="810" name="未知用户423" initials="未" lastIdx="0" clrIdx="0"/>
  <p:cmAuthor id="811" name="未知用户424" initials="未" lastIdx="5" clrIdx="0"/>
  <p:cmAuthor id="812" name="未知用户425" initials="未" lastIdx="3" clrIdx="1"/>
  <p:cmAuthor id="813" name="未知用户451" initials="未" lastIdx="1" clrIdx="0"/>
  <p:cmAuthor id="814" name="未知用户452" initials="未" lastIdx="1" clrIdx="0"/>
  <p:cmAuthor id="815" name="未知用户453" initials="未" lastIdx="1" clrIdx="0"/>
  <p:cmAuthor id="816" name="未知用户454" initials="未" lastIdx="1" clrIdx="2"/>
  <p:cmAuthor id="817" name="未知用户455" initials="未" lastIdx="1" clrIdx="0"/>
  <p:cmAuthor id="818" name="未知用户456" initials="未" lastIdx="1" clrIdx="0"/>
  <p:cmAuthor id="819" name="未知用户457" initials="未" lastIdx="10" clrIdx="0"/>
  <p:cmAuthor id="820" name="未知用户458" initials="未" lastIdx="1" clrIdx="0"/>
  <p:cmAuthor id="821" name="風輕 雲淡" initials="風輕" lastIdx="1" clrIdx="511"/>
  <p:cmAuthor id="822" name="张 青山" initials="张" lastIdx="6" clrIdx="545"/>
  <p:cmAuthor id="691587970" name="小延魔法师" initials="小" lastIdx="1126286" clrIdx="0"/>
  <p:cmAuthor id="823" name="张青山" initials="张青山" lastIdx="1" clrIdx="546"/>
  <p:cmAuthor id="691587971" name="陈 湘云" initials="陈" lastIdx="1" clrIdx="50"/>
  <p:cmAuthor id="691587972" name="chenglong ren" initials="cr" lastIdx="1" clrIdx="191251537"/>
  <p:cmAuthor id="691587973" name="黄昊_BfmimI77" initials="authorId_542187450" lastIdx="0" clrIdx="0"/>
  <p:cmAuthor id="691587974" name="十口亭_VZZjMJvM" initials="authorId_482745140" lastIdx="0" clrIdx="0"/>
  <p:cmAuthor id="691587975" name="gaoyang zhan" initials="gz" lastIdx="1" clrIdx="191251537"/>
  <p:cmAuthor id="691587976" name="周豪特_N7nyVj2I" initials="authorId_419394838" lastIdx="0" clrIdx="0"/>
  <p:cmAuthor id="829" name="未知用户471" initials="未" lastIdx="1" clrIdx="0"/>
  <p:cmAuthor id="691587977" name="丁华乐_qaMraEby" initials="authorId_616659736" lastIdx="0" clrIdx="0"/>
  <p:cmAuthor id="830" name="未知用户472" initials="未" lastIdx="1" clrIdx="0"/>
  <p:cmAuthor id="691587978" name="罗平_QfY3MnyU" initials="authorId_1512265542" lastIdx="0" clrIdx="0"/>
  <p:cmAuthor id="831" name="未知用户473" initials="未" lastIdx="4" clrIdx="0"/>
  <p:cmAuthor id="691587979" name="刚刚好_RBZbyEj2" initials="authorId_256324335" lastIdx="0" clrIdx="0"/>
  <p:cmAuthor id="691587980" name="鲁琪_ayIzYrYZ" initials="authorId_602698507" lastIdx="0" clrIdx="0"/>
  <p:cmAuthor id="691587981" name="黄百成_m6Jjq6bQ" initials="authorId_901868002" lastIdx="0" clrIdx="0"/>
  <p:cmAuthor id="834" name="进 揭" initials="进" lastIdx="1" clrIdx="87"/>
  <p:cmAuthor id="49837067" name="刘浩" initials="刘" lastIdx="180431" clrIdx="0"/>
  <p:cmAuthor id="835" name="未知用户475" initials="未" lastIdx="0" clrIdx="0"/>
  <p:cmAuthor id="49837068" name="Vivian Liu" initials="VL" lastIdx="1" clrIdx="1"/>
  <p:cmAuthor id="836" name="未知用户476" initials="未" lastIdx="1" clrIdx="0"/>
  <p:cmAuthor id="49837069" name="Linjing" initials="L" lastIdx="2" clrIdx="95"/>
  <p:cmAuthor id="49837070" name="樊 现静" initials="樊" lastIdx="1" clrIdx="144"/>
  <p:cmAuthor id="838" name="未知用户489" initials="未" lastIdx="1" clrIdx="0"/>
  <p:cmAuthor id="49837071" name="孙 澍" initials="孙" lastIdx="1" clrIdx="207"/>
  <p:cmAuthor id="839" name="未知用户488" initials="未" lastIdx="10" clrIdx="0"/>
  <p:cmAuthor id="840" name="未知用户490" initials="未" lastIdx="1" clrIdx="0"/>
  <p:cmAuthor id="841" name="未知用户477" initials="未" lastIdx="2" clrIdx="0"/>
  <p:cmAuthor id="842" name="未知用户478" initials="未" lastIdx="1" clrIdx="0"/>
  <p:cmAuthor id="843" name="10015046" initials="1" lastIdx="1" clrIdx="842"/>
  <p:cmAuthor id="844" name="未知用户480" initials="未" lastIdx="1" clrIdx="0"/>
  <p:cmAuthor id="845" name="未知用户481" initials="未" lastIdx="10" clrIdx="0"/>
  <p:cmAuthor id="846" name="未知用户271" initials="未" lastIdx="1" clrIdx="0"/>
  <p:cmAuthor id="847" name="未知用户388" initials="未" lastIdx="1" clrIdx="0"/>
  <p:cmAuthor id="848" name="未知用户484" initials="未" lastIdx="1" clrIdx="0"/>
  <p:cmAuthor id="849" name="未知用户224" initials="未" lastIdx="5" clrIdx="0"/>
  <p:cmAuthor id="854" name="未知用户487" initials="未" lastIdx="0" clrIdx="0"/>
  <p:cmAuthor id="861" name="seki" initials="s" lastIdx="1" clrIdx="0"/>
  <p:cmAuthor id="864" name="未知用户270" initials="未" lastIdx="1" clrIdx="0"/>
  <p:cmAuthor id="866" name="USER631805" initials="U" lastIdx="1" clrIdx="865"/>
  <p:cmAuthor id="868" name="俊呈 賴" initials="俊" lastIdx="1" clrIdx="87"/>
  <p:cmAuthor id="871" name="Nero" initials="N" lastIdx="2" clrIdx="0"/>
  <p:cmAuthor id="872" name="yifan song" initials="y" lastIdx="1" clrIdx="85"/>
  <p:cmAuthor id="876" name="莊安君" initials="莊" lastIdx="1" clrIdx="65"/>
  <p:cmAuthor id="879" name="陳建璋" initials="陳" lastIdx="2" clrIdx="85"/>
  <p:cmAuthor id="880" name="建璋" initials="建" lastIdx="1" clrIdx="86"/>
  <p:cmAuthor id="882" name="77482" initials="7" lastIdx="2" clrIdx="548"/>
  <p:cmAuthor id="883" name="未知用户265" initials="未" lastIdx="2" clrIdx="0"/>
  <p:cmAuthor id="884" name="未知用户267" initials="未" lastIdx="1" clrIdx="0"/>
  <p:cmAuthor id="885" name="liuxie" initials="l" lastIdx="1" clrIdx="588"/>
  <p:cmAuthor id="887" name="未知用户241" initials="未" lastIdx="0" clrIdx="1"/>
  <p:cmAuthor id="890" name="未知用户227" initials="未" lastIdx="1" clrIdx="0"/>
  <p:cmAuthor id="891" name="未知用户298" initials="未" lastIdx="1" clrIdx="0"/>
  <p:cmAuthor id="892" name="未知用户299" initials="未" lastIdx="1" clrIdx="0"/>
  <p:cmAuthor id="894" name="未知用户302" initials="未" lastIdx="1" clrIdx="0"/>
  <p:cmAuthor id="898" name="許詩婕" initials="許" lastIdx="1" clrIdx="1"/>
  <p:cmAuthor id="146566726" name="高飞" initials="高" lastIdx="0" clrIdx="0"/>
  <p:cmAuthor id="900" name="minil" initials="m" lastIdx="4" clrIdx="589"/>
  <p:cmAuthor id="146566727" name="xzb1" initials="x" lastIdx="1" clrIdx="1"/>
  <p:cmAuthor id="901" name="15106" initials="1" lastIdx="4" clrIdx="0"/>
  <p:cmAuthor id="903" name="赵 璐" initials="赵" lastIdx="4" clrIdx="0"/>
  <p:cmAuthor id="47245819" name="群智集" initials="群" lastIdx="0" clrIdx="0"/>
  <p:cmAuthor id="904" name="Zhu, Hawk" initials="Z" lastIdx="1" clrIdx="0"/>
  <p:cmAuthor id="47245820" name="郏 鹏" initials="郏" lastIdx="1" clrIdx="16"/>
  <p:cmAuthor id="905" name="tanjp" initials="t" lastIdx="0" clrIdx="491"/>
  <p:cmAuthor id="47245821" name="郏鹏" initials="M" lastIdx="1" clrIdx="17"/>
  <p:cmAuthor id="906" name="YS" initials="Y" lastIdx="1" clrIdx="86"/>
  <p:cmAuthor id="47245822" name="晓琳 李" initials="晓琳" lastIdx="1" clrIdx="40"/>
  <p:cmAuthor id="47245823" name="刘海娜|liuhaina" initials="W用" lastIdx="1" clrIdx="36"/>
  <p:cmAuthor id="47245824" name="goforever814" initials="g" lastIdx="1" clrIdx="34"/>
  <p:cmAuthor id="910" name="Jdi" initials="J" lastIdx="0" clrIdx="0"/>
  <p:cmAuthor id="911" name="未知用户337" initials="未" lastIdx="1" clrIdx="0"/>
  <p:cmAuthor id="912" name="未知用户239" initials="未" lastIdx="3" clrIdx="0"/>
  <p:cmAuthor id="913" name="chenmh" initials="c" lastIdx="1" clrIdx="85"/>
  <p:cmAuthor id="914" name="CVTEr" initials="C" lastIdx="1" clrIdx="0"/>
  <p:cmAuthor id="915" name="June C" initials="J" lastIdx="1" clrIdx="4"/>
  <p:cmAuthor id="916" name="00270" initials="0" lastIdx="1" clrIdx="0"/>
  <p:cmAuthor id="917" name="IBM_USER" initials="I" lastIdx="4" clrIdx="1"/>
  <p:cmAuthor id="918" name="aa" initials="a" lastIdx="10" clrIdx="9"/>
  <p:cmAuthor id="919" name="shinevin liu" initials="s" lastIdx="1" clrIdx="3"/>
  <p:cmAuthor id="920" name="Davidpeng" initials="D" lastIdx="1" clrIdx="10"/>
  <p:cmAuthor id="921" name="dbc" initials="d" lastIdx="2" clrIdx="0"/>
  <p:cmAuthor id="922" name="吴军影" initials="吴" lastIdx="10" clrIdx="0"/>
  <p:cmAuthor id="923" name="冯学沛" initials="冯" lastIdx="1" clrIdx="1"/>
  <p:cmAuthor id="924" name="杨 超" initials="杨" lastIdx="1" clrIdx="3"/>
  <p:cmAuthor id="926" name="Rex" initials="R" lastIdx="0" clrIdx="0"/>
  <p:cmAuthor id="942" name="未知用户107" initials="" lastIdx="0" clrIdx="941"/>
  <p:cmAuthor id="943" name="未知的使用者83" initials="" lastIdx="0" clrIdx="942"/>
  <p:cmAuthor id="944" name="未知的使用者84" initials="" lastIdx="0" clrIdx="943"/>
  <p:cmAuthor id="945" name="未知的使用者70" initials="" lastIdx="0" clrIdx="944"/>
  <p:cmAuthor id="946" name="未知的使用者85" initials="" lastIdx="0" clrIdx="945"/>
  <p:cmAuthor id="947" name="未知的使用者87" initials="" lastIdx="0" clrIdx="946"/>
  <p:cmAuthor id="948" name="曾红" initials="" lastIdx="0" clrIdx="947"/>
  <p:cmAuthor id="949" name="未知的使用者29" initials="" lastIdx="0" clrIdx="948"/>
  <p:cmAuthor id="950" name="未知的使用者98" initials="" lastIdx="0" clrIdx="949"/>
  <p:cmAuthor id="951" name="Unknown User48" initials="" lastIdx="0" clrIdx="950"/>
  <p:cmAuthor id="952" name="Sky123.Org" initials="" lastIdx="0" clrIdx="951"/>
  <p:cmAuthor id="953" name="沙俊杰00140688" initials="沙俊杰00140688" lastIdx="0" clrIdx="952"/>
  <p:cmAuthor id="976" name="10255708" initials="1" lastIdx="0" clrIdx="975"/>
  <p:cmAuthor id="2000" name="黄通东_MbQvnUvu" initials="authorId_424725045" lastIdx="2492549" clrIdx="0"/>
  <p:cmAuthor id="2001" name="方楠 许" initials="方楠" lastIdx="1" clrIdx="5"/>
  <p:cmAuthor id="2002" name="金宇峰_BfyebuM3" initials="authorId_1008746-10054633" lastIdx="0" clrIdx="0"/>
  <p:cmAuthor id="2003" name="梁鹏" initials="u" lastIdx="1" clrIdx="35"/>
  <p:cmAuthor id="2004" name="范 斌" initials="范" lastIdx="1" clrIdx="36"/>
  <p:cmAuthor id="2005" name="毕邺" initials="党委办公室" lastIdx="2" clrIdx="37"/>
  <p:cmAuthor id="2006" name="jiaru tiger" initials="jt" lastIdx="2" clrIdx="38"/>
  <p:cmAuthor id="988" name="张家慧" initials="张" lastIdx="0" clrIdx="987"/>
  <p:cmAuthor id="210492765" name="施普希（菜菜）" initials="施" lastIdx="0" clrIdx="0"/>
  <p:cmAuthor id="210492766" name="yu 1" initials="y1" lastIdx="1" clrIdx="19"/>
  <p:cmAuthor id="210492767" name="李 嘉" initials="李" lastIdx="1" clrIdx="26"/>
  <p:cmAuthor id="210492768" name="汪 丹丹" initials="汪" lastIdx="1" clrIdx="52"/>
  <p:cmAuthor id="999" name="MA YOU" initials="M" lastIdx="0" clrIdx="99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4CF"/>
    <a:srgbClr val="BFBFBF"/>
    <a:srgbClr val="AECBDE"/>
    <a:srgbClr val="8DC222"/>
    <a:srgbClr val="69BBF3"/>
    <a:srgbClr val="0A4974"/>
    <a:srgbClr val="CFE6A4"/>
    <a:srgbClr val="2494CF"/>
    <a:srgbClr val="0B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692" y="906"/>
      </p:cViewPr>
      <p:guideLst>
        <p:guide orient="horz" pos="1545"/>
        <p:guide pos="29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2025;&#20852;&#31227;&#21160;\&#25919;&#20225;\&#29289;&#32852;&#32593;\&#26448;&#26009;\2025\&#30465;&#32463;&#20998;&#20250;&#32463;&#39564;&#20998;&#20139;\&#20851;&#20110;&#20934;&#22791;8&#26376;&#20840;&#30465;&#32463;&#20998;&#20250;&#22320;&#24066;&#32463;&#39564;&#20998;&#20139;&#25512;&#33616;&#24847;&#35265;&#30340;&#36890;&#30693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19103693614798E-2"/>
          <c:y val="3.3094318251539703E-2"/>
          <c:w val="0.86036177324268004"/>
          <c:h val="0.76591283873480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EBF1DE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B0CEE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32-469B-9BD3-6D84423D55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2023年</c:v>
                </c:pt>
                <c:pt idx="1">
                  <c:v>2024年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_ ">
                  <c:v>2.87</c:v>
                </c:pt>
                <c:pt idx="1">
                  <c:v>3.24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32-469B-9BD3-6D84423D553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9140037"/>
        <c:axId val="532244556"/>
      </c:barChart>
      <c:catAx>
        <c:axId val="60914003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532244556"/>
        <c:crosses val="autoZero"/>
        <c:auto val="1"/>
        <c:lblAlgn val="ctr"/>
        <c:lblOffset val="100"/>
        <c:noMultiLvlLbl val="0"/>
      </c:catAx>
      <c:valAx>
        <c:axId val="532244556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6091400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3aeb6fd-892c-4127-b243-643f27a4f592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19103693614798E-2"/>
          <c:y val="3.3094318251539703E-2"/>
          <c:w val="0.86036177324268004"/>
          <c:h val="0.76591283873480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短彩收入</c:v>
                </c:pt>
              </c:strCache>
            </c:strRef>
          </c:tx>
          <c:spPr>
            <a:solidFill>
              <a:srgbClr val="EBF1DE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B0CEE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47-4A6F-88B1-4F5BB0392C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_ ">
                  <c:v>7813</c:v>
                </c:pt>
                <c:pt idx="1">
                  <c:v>8476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47-4A6F-88B1-4F5BB0392C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9140037"/>
        <c:axId val="532244556"/>
      </c:barChart>
      <c:catAx>
        <c:axId val="60914003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532244556"/>
        <c:crosses val="autoZero"/>
        <c:auto val="1"/>
        <c:lblAlgn val="ctr"/>
        <c:lblOffset val="100"/>
        <c:noMultiLvlLbl val="0"/>
      </c:catAx>
      <c:valAx>
        <c:axId val="532244556"/>
        <c:scaling>
          <c:orientation val="minMax"/>
        </c:scaling>
        <c:delete val="1"/>
        <c:axPos val="l"/>
        <c:numFmt formatCode="0_ " sourceLinked="1"/>
        <c:majorTickMark val="none"/>
        <c:minorTickMark val="none"/>
        <c:tickLblPos val="nextTo"/>
        <c:crossAx val="6091400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1ed30fe-4e45-41bc-9b0e-ebcff7bb3c3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882476610953398E-2"/>
          <c:y val="0.11039215686274501"/>
          <c:w val="0.80983916745506102"/>
          <c:h val="0.68862745098039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EBF1DE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B0CEE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D2-4087-8F2A-C96A22867C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_ ">
                  <c:v>12037.918871252199</c:v>
                </c:pt>
                <c:pt idx="1">
                  <c:v>13651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D2-4087-8F2A-C96A22867C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9140037"/>
        <c:axId val="532244556"/>
      </c:barChart>
      <c:catAx>
        <c:axId val="60914003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532244556"/>
        <c:crosses val="autoZero"/>
        <c:auto val="1"/>
        <c:lblAlgn val="ctr"/>
        <c:lblOffset val="100"/>
        <c:noMultiLvlLbl val="0"/>
      </c:catAx>
      <c:valAx>
        <c:axId val="532244556"/>
        <c:scaling>
          <c:orientation val="minMax"/>
        </c:scaling>
        <c:delete val="1"/>
        <c:axPos val="l"/>
        <c:numFmt formatCode="0_ " sourceLinked="1"/>
        <c:majorTickMark val="none"/>
        <c:minorTickMark val="none"/>
        <c:tickLblPos val="nextTo"/>
        <c:crossAx val="6091400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0acdcdf-53ad-4fd4-ab94-3217ca71dfe4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35-4B5D-BCF4-0E5B7A36E351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35-4B5D-BCF4-0E5B7A36E3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35-4B5D-BCF4-0E5B7A36E3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1年合约</c:v>
                </c:pt>
                <c:pt idx="1">
                  <c:v>2年合约</c:v>
                </c:pt>
                <c:pt idx="2">
                  <c:v>3年以上合约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0.28290516967967</c:v>
                </c:pt>
                <c:pt idx="1">
                  <c:v>0.30827783063748798</c:v>
                </c:pt>
                <c:pt idx="2">
                  <c:v>0.40200000000000002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35-4B5D-BCF4-0E5B7A36E35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bd9474e-acb9-4fac-9dac-f6e2cbda01c3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17-4EFC-865E-A20A77A84783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17-4EFC-865E-A20A77A84783}"/>
              </c:ext>
            </c:extLst>
          </c:dPt>
          <c:dLbls>
            <c:dLbl>
              <c:idx val="1"/>
              <c:layout>
                <c:manualLayout>
                  <c:x val="-2.5443508944977999E-2"/>
                  <c:y val="7.637904827903860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17-4EFC-865E-A20A77A847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单产品签约</c:v>
                </c:pt>
                <c:pt idx="1">
                  <c:v>融卫士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17-4EFC-865E-A20A77A8478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2753849-e8df-4312-8d4a-5f8368729db8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7A-421E-9B3A-11D3DACCDF00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7A-421E-9B3A-11D3DACCDF00}"/>
              </c:ext>
            </c:extLst>
          </c:dPt>
          <c:dLbls>
            <c:dLbl>
              <c:idx val="1"/>
              <c:layout>
                <c:manualLayout>
                  <c:x val="-2.5443508944977999E-2"/>
                  <c:y val="7.637904827903860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7A-421E-9B3A-11D3DACCDF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单产品签约</c:v>
                </c:pt>
                <c:pt idx="1">
                  <c:v>融组网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0.86199999999999999</c:v>
                </c:pt>
                <c:pt idx="1">
                  <c:v>0.13600000000000001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7A-421E-9B3A-11D3DACCDF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17116cb-6437-4483-8efe-f067ce4075f0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5G专网收入（万元）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15092</c:v>
                </c:pt>
                <c:pt idx="1">
                  <c:v>12704</c:v>
                </c:pt>
                <c:pt idx="2">
                  <c:v>12816</c:v>
                </c:pt>
                <c:pt idx="3">
                  <c:v>7040</c:v>
                </c:pt>
                <c:pt idx="4">
                  <c:v>8956</c:v>
                </c:pt>
                <c:pt idx="5">
                  <c:v>6739</c:v>
                </c:pt>
                <c:pt idx="6">
                  <c:v>7227</c:v>
                </c:pt>
                <c:pt idx="7">
                  <c:v>5364</c:v>
                </c:pt>
                <c:pt idx="8">
                  <c:v>3003</c:v>
                </c:pt>
                <c:pt idx="9">
                  <c:v>2685</c:v>
                </c:pt>
                <c:pt idx="10">
                  <c:v>1731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34-4137-9206-2F31AB9436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94125824"/>
        <c:axId val="194127360"/>
      </c:barChart>
      <c:lineChart>
        <c:grouping val="standard"/>
        <c:varyColors val="0"/>
        <c:ser>
          <c:idx val="2"/>
          <c:order val="1"/>
          <c:tx>
            <c:strRef>
              <c:f>Sheet1!$D$1</c:f>
              <c:strCache>
                <c:ptCount val="1"/>
                <c:pt idx="0">
                  <c:v>专网收入完成率（%）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Sheet1!$D$2:$D$12</c:f>
              <c:numCache>
                <c:formatCode>0%</c:formatCode>
                <c:ptCount val="11"/>
                <c:pt idx="0">
                  <c:v>0.85499999999999998</c:v>
                </c:pt>
                <c:pt idx="1">
                  <c:v>0.84099999999999997</c:v>
                </c:pt>
                <c:pt idx="2">
                  <c:v>0.96399999999999997</c:v>
                </c:pt>
                <c:pt idx="3">
                  <c:v>0.749</c:v>
                </c:pt>
                <c:pt idx="4">
                  <c:v>0.87</c:v>
                </c:pt>
                <c:pt idx="5">
                  <c:v>1.05</c:v>
                </c:pt>
                <c:pt idx="6">
                  <c:v>0.97699999999999998</c:v>
                </c:pt>
                <c:pt idx="7">
                  <c:v>1.1539999999999999</c:v>
                </c:pt>
                <c:pt idx="8">
                  <c:v>1.155</c:v>
                </c:pt>
                <c:pt idx="9">
                  <c:v>0.85199999999999998</c:v>
                </c:pt>
                <c:pt idx="10">
                  <c:v>0.84399999999999997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34-4137-9206-2F31AB9436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128896"/>
        <c:axId val="194134784"/>
      </c:lineChart>
      <c:catAx>
        <c:axId val="1941258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7360"/>
        <c:crosses val="autoZero"/>
        <c:auto val="1"/>
        <c:lblAlgn val="ctr"/>
        <c:lblOffset val="100"/>
        <c:noMultiLvlLbl val="0"/>
      </c:catAx>
      <c:valAx>
        <c:axId val="194127360"/>
        <c:scaling>
          <c:orientation val="minMax"/>
          <c:max val="1800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5824"/>
        <c:crosses val="autoZero"/>
        <c:crossBetween val="between"/>
      </c:valAx>
      <c:catAx>
        <c:axId val="19412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194134784"/>
        <c:crosses val="autoZero"/>
        <c:auto val="1"/>
        <c:lblAlgn val="ctr"/>
        <c:lblOffset val="100"/>
        <c:noMultiLvlLbl val="0"/>
      </c:catAx>
      <c:valAx>
        <c:axId val="194134784"/>
        <c:scaling>
          <c:orientation val="minMax"/>
          <c:min val="-1.5"/>
        </c:scaling>
        <c:delete val="0"/>
        <c:axPos val="r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889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850feb2-6d69-45b9-96ae-7ada34ee4ceb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物联网收入（万元）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Sheet1!$B$2:$B$12</c:f>
              <c:numCache>
                <c:formatCode>0_ </c:formatCode>
                <c:ptCount val="11"/>
                <c:pt idx="0">
                  <c:v>26194.2</c:v>
                </c:pt>
                <c:pt idx="1">
                  <c:v>21555.599999999999</c:v>
                </c:pt>
                <c:pt idx="2">
                  <c:v>22531.3</c:v>
                </c:pt>
                <c:pt idx="3">
                  <c:v>14757.8</c:v>
                </c:pt>
                <c:pt idx="4">
                  <c:v>18564.3</c:v>
                </c:pt>
                <c:pt idx="5">
                  <c:v>15549.2</c:v>
                </c:pt>
                <c:pt idx="6">
                  <c:v>11881.9</c:v>
                </c:pt>
                <c:pt idx="7">
                  <c:v>13029.7</c:v>
                </c:pt>
                <c:pt idx="8">
                  <c:v>5292.4</c:v>
                </c:pt>
                <c:pt idx="9">
                  <c:v>6318.6</c:v>
                </c:pt>
                <c:pt idx="10">
                  <c:v>3653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1-4D3A-85FC-B15C4C9CAE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37862272"/>
        <c:axId val="242577792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同比增幅（%）</c:v>
                </c:pt>
              </c:strCache>
            </c:strRef>
          </c:tx>
          <c:spPr>
            <a:ln w="28575" cap="rnd" cmpd="sng" algn="ctr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Sheet1!$C$2:$C$12</c:f>
              <c:numCache>
                <c:formatCode>0%</c:formatCode>
                <c:ptCount val="11"/>
                <c:pt idx="0">
                  <c:v>0.23899999999999999</c:v>
                </c:pt>
                <c:pt idx="1">
                  <c:v>5.7000000000000002E-2</c:v>
                </c:pt>
                <c:pt idx="2">
                  <c:v>0.249</c:v>
                </c:pt>
                <c:pt idx="3">
                  <c:v>0.42899999999999999</c:v>
                </c:pt>
                <c:pt idx="4">
                  <c:v>0.247</c:v>
                </c:pt>
                <c:pt idx="5">
                  <c:v>0.42</c:v>
                </c:pt>
                <c:pt idx="6">
                  <c:v>0.40300000000000002</c:v>
                </c:pt>
                <c:pt idx="7">
                  <c:v>0.52700000000000002</c:v>
                </c:pt>
                <c:pt idx="8">
                  <c:v>0.39900000000000002</c:v>
                </c:pt>
                <c:pt idx="9">
                  <c:v>0.80200000000000005</c:v>
                </c:pt>
                <c:pt idx="10">
                  <c:v>0.214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01-4D3A-85FC-B15C4C9CAE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2962432"/>
        <c:axId val="246111232"/>
      </c:lineChart>
      <c:catAx>
        <c:axId val="237862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42577792"/>
        <c:crosses val="autoZero"/>
        <c:auto val="1"/>
        <c:lblAlgn val="ctr"/>
        <c:lblOffset val="100"/>
        <c:noMultiLvlLbl val="0"/>
      </c:catAx>
      <c:valAx>
        <c:axId val="242577792"/>
        <c:scaling>
          <c:orientation val="minMax"/>
          <c:max val="3500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37862272"/>
        <c:crosses val="autoZero"/>
        <c:crossBetween val="between"/>
      </c:valAx>
      <c:catAx>
        <c:axId val="24296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246111232"/>
        <c:crosses val="autoZero"/>
        <c:auto val="1"/>
        <c:lblAlgn val="ctr"/>
        <c:lblOffset val="100"/>
        <c:noMultiLvlLbl val="0"/>
      </c:catAx>
      <c:valAx>
        <c:axId val="246111232"/>
        <c:scaling>
          <c:orientation val="minMax"/>
          <c:min val="-1.5"/>
        </c:scaling>
        <c:delete val="0"/>
        <c:axPos val="r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4296243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ae73f7e-788e-4ccf-974f-99bd442e5feb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dirty="0"/>
              <a:t>各县市卡</a:t>
            </a:r>
            <a:r>
              <a:rPr lang="en-US" altLang="zh-CN" sz="1000" dirty="0"/>
              <a:t>+</a:t>
            </a:r>
            <a:r>
              <a:rPr lang="zh-CN" altLang="en-US" sz="1000" dirty="0"/>
              <a:t>模组数量</a:t>
            </a:r>
            <a:r>
              <a:rPr lang="en-US" altLang="zh-CN" sz="1000" dirty="0"/>
              <a:t>(</a:t>
            </a:r>
            <a:r>
              <a:rPr lang="zh-CN" altLang="en-US" sz="1000" dirty="0"/>
              <a:t>万套</a:t>
            </a:r>
            <a:r>
              <a:rPr lang="en-US" altLang="zh-CN" sz="10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卡+模组数量(万套)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Sheet2!$A$2:$A$7</c:f>
              <c:strCache>
                <c:ptCount val="6"/>
                <c:pt idx="0">
                  <c:v>嘉禾</c:v>
                </c:pt>
                <c:pt idx="1">
                  <c:v>嘉善</c:v>
                </c:pt>
                <c:pt idx="2">
                  <c:v>平湖</c:v>
                </c:pt>
                <c:pt idx="3">
                  <c:v>海盐</c:v>
                </c:pt>
                <c:pt idx="4">
                  <c:v>海宁</c:v>
                </c:pt>
                <c:pt idx="5">
                  <c:v>桐乡</c:v>
                </c:pt>
              </c:strCache>
            </c:strRef>
          </c:cat>
          <c:val>
            <c:numRef>
              <c:f>Sheet2!$B$2:$B$7</c:f>
              <c:numCache>
                <c:formatCode>General</c:formatCode>
                <c:ptCount val="6"/>
                <c:pt idx="0">
                  <c:v>40.01</c:v>
                </c:pt>
                <c:pt idx="1">
                  <c:v>0</c:v>
                </c:pt>
                <c:pt idx="2">
                  <c:v>0</c:v>
                </c:pt>
                <c:pt idx="3">
                  <c:v>2.2000000000000002</c:v>
                </c:pt>
                <c:pt idx="4">
                  <c:v>129.47999999999999</c:v>
                </c:pt>
                <c:pt idx="5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F-4B51-9474-7053BD6531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80622680"/>
        <c:axId val="1080615480"/>
      </c:barChart>
      <c:catAx>
        <c:axId val="108062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0615480"/>
        <c:crosses val="autoZero"/>
        <c:auto val="1"/>
        <c:lblAlgn val="ctr"/>
        <c:lblOffset val="100"/>
        <c:noMultiLvlLbl val="0"/>
      </c:catAx>
      <c:valAx>
        <c:axId val="1080615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062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"/>
            <a:ext cx="9144000" cy="5144400"/>
          </a:xfrm>
          <a:prstGeom prst="rect">
            <a:avLst/>
          </a:prstGeom>
        </p:spPr>
      </p:pic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650" y="1942251"/>
            <a:ext cx="7886700" cy="62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1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37830" y="3665384"/>
            <a:ext cx="3868340" cy="3501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单击此处编辑日期</a:t>
            </a: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262370" y="96520"/>
            <a:ext cx="2670175" cy="801370"/>
            <a:chOff x="322377" y="128913"/>
            <a:chExt cx="3227035" cy="1067978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4" name="矩形 3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58786" tIns="29393" rIns="58786" bIns="29393"/>
          <a:lstStyle/>
          <a:p>
            <a:pPr algn="ctr">
              <a:defRPr/>
            </a:pPr>
            <a:fld id="{083AA7C1-1891-49BD-9179-A0E53E88FB77}" type="slidenum">
              <a:rPr lang="zh-CN" altLang="en-US" sz="67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49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>
            <p:custDataLst>
              <p:tags r:id="rId2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9144000" cy="4956708"/>
            <a:chOff x="0" y="0"/>
            <a:chExt cx="9144000" cy="6607788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85"/>
            <a:stretch>
              <a:fillRect/>
            </a:stretch>
          </p:blipFill>
          <p:spPr>
            <a:xfrm>
              <a:off x="0" y="0"/>
              <a:ext cx="6688672" cy="656480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2" r="2147"/>
            <a:stretch>
              <a:fillRect/>
            </a:stretch>
          </p:blipFill>
          <p:spPr>
            <a:xfrm>
              <a:off x="2086881" y="0"/>
              <a:ext cx="7057119" cy="6607788"/>
            </a:xfrm>
            <a:prstGeom prst="rect">
              <a:avLst/>
            </a:prstGeom>
          </p:spPr>
        </p:pic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44128" y="990055"/>
            <a:ext cx="6055744" cy="341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68281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89A68CE-9FA7-456D-BE34-4C018B9CB8B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0" y="0"/>
            <a:ext cx="1574165" cy="1042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4405630"/>
            <a:ext cx="997585" cy="606425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297311"/>
            <a:ext cx="6115050" cy="45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 b="1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68281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89A68CE-9FA7-456D-BE34-4C018B9CB8B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800" y="1001229"/>
            <a:ext cx="7772400" cy="3428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0" y="0"/>
            <a:ext cx="1574165" cy="1042035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" y="0"/>
            <a:ext cx="9130285" cy="5144400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4" name="矩形 3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5" y="286854"/>
            <a:ext cx="8229600" cy="449749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泪滴形 12"/>
          <p:cNvSpPr/>
          <p:nvPr userDrawn="1"/>
        </p:nvSpPr>
        <p:spPr>
          <a:xfrm rot="18714660">
            <a:off x="8754563" y="4812207"/>
            <a:ext cx="213950" cy="209183"/>
          </a:xfrm>
          <a:prstGeom prst="teardrop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5" y="798672"/>
            <a:ext cx="8652530" cy="914400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20000"/>
              </a:lnSpc>
              <a:spcBef>
                <a:spcPts val="300"/>
              </a:spcBef>
              <a:buFontTx/>
              <a:buChar char="‒"/>
              <a:defRPr sz="1100" b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3524" cy="5173974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连接符 4"/>
          <p:cNvCxnSpPr/>
          <p:nvPr userDrawn="1"/>
        </p:nvCxnSpPr>
        <p:spPr>
          <a:xfrm>
            <a:off x="1998685" y="520021"/>
            <a:ext cx="714526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161419"/>
            <a:ext cx="202777" cy="409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508933" y="78091"/>
            <a:ext cx="1594607" cy="503779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89418" y="4804949"/>
            <a:ext cx="1480842" cy="33855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1200"/>
            </a:lvl1pPr>
          </a:lstStyle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0"/>
    </mc:Choice>
    <mc:Fallback xmlns="">
      <p:transition advTm="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3" name="矩形 2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5" y="286854"/>
            <a:ext cx="8229600" cy="449749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58786" tIns="29393" rIns="58786" bIns="29393"/>
          <a:lstStyle/>
          <a:p>
            <a:pPr algn="ctr">
              <a:defRPr/>
            </a:pPr>
            <a:fld id="{083AA7C1-1891-49BD-9179-A0E53E88FB77}" type="slidenum">
              <a:rPr lang="zh-CN" altLang="en-US" sz="67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49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5" y="798672"/>
            <a:ext cx="8652530" cy="914400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20000"/>
              </a:lnSpc>
              <a:spcBef>
                <a:spcPts val="300"/>
              </a:spcBef>
              <a:buFontTx/>
              <a:buChar char="‒"/>
              <a:defRPr sz="1100" b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sp>
        <p:nvSpPr>
          <p:cNvPr id="4" name="TextBox 7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7157"/>
            <a:ext cx="395536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900" b="1" smtClean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logo 合集-0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1150" y="83821"/>
            <a:ext cx="1008380" cy="311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72954" y="1491615"/>
            <a:ext cx="617220" cy="163449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chart" Target="../charts/chart2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chart" Target="../charts/chart1.xml"/><Relationship Id="rId2" Type="http://schemas.openxmlformats.org/officeDocument/2006/relationships/tags" Target="../tags/tag10.xml"/><Relationship Id="rId16" Type="http://schemas.openxmlformats.org/officeDocument/2006/relationships/image" Target="../media/image16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8.xml"/><Relationship Id="rId19" Type="http://schemas.openxmlformats.org/officeDocument/2006/relationships/chart" Target="../charts/chart3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chart" Target="../charts/chart5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chart" Target="../charts/chart4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notesSlide" Target="../notesSlides/notesSlide3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tags" Target="../tags/tag50.xml"/><Relationship Id="rId21" Type="http://schemas.openxmlformats.org/officeDocument/2006/relationships/image" Target="../media/image20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notesSlide" Target="../notesSlides/notesSlide4.xml"/><Relationship Id="rId25" Type="http://schemas.openxmlformats.org/officeDocument/2006/relationships/image" Target="../media/image24.png"/><Relationship Id="rId2" Type="http://schemas.openxmlformats.org/officeDocument/2006/relationships/tags" Target="../tags/tag49.xml"/><Relationship Id="rId16" Type="http://schemas.openxmlformats.org/officeDocument/2006/relationships/slideLayout" Target="../slideLayouts/slideLayout10.xml"/><Relationship Id="rId20" Type="http://schemas.openxmlformats.org/officeDocument/2006/relationships/image" Target="../media/image19.jpe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23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57.xml"/><Relationship Id="rId19" Type="http://schemas.openxmlformats.org/officeDocument/2006/relationships/image" Target="../media/image18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21.jpeg"/><Relationship Id="rId27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34" Type="http://schemas.openxmlformats.org/officeDocument/2006/relationships/image" Target="../media/image31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image" Target="../media/image30.png"/><Relationship Id="rId38" Type="http://schemas.openxmlformats.org/officeDocument/2006/relationships/image" Target="../media/image35.sv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image" Target="../media/image33.png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image" Target="../media/image28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notesSlide" Target="../notesSlides/notesSlide5.xml"/><Relationship Id="rId35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93.xml"/><Relationship Id="rId21" Type="http://schemas.openxmlformats.org/officeDocument/2006/relationships/tags" Target="../tags/tag111.xml"/><Relationship Id="rId34" Type="http://schemas.openxmlformats.org/officeDocument/2006/relationships/image" Target="../media/image41.png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tags" Target="../tags/tag115.xml"/><Relationship Id="rId33" Type="http://schemas.openxmlformats.org/officeDocument/2006/relationships/image" Target="../media/image40.png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29" Type="http://schemas.openxmlformats.org/officeDocument/2006/relationships/image" Target="../media/image37.jpe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tags" Target="../tags/tag114.xml"/><Relationship Id="rId32" Type="http://schemas.openxmlformats.org/officeDocument/2006/relationships/image" Target="../media/image32.pn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tags" Target="../tags/tag113.xml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31" Type="http://schemas.openxmlformats.org/officeDocument/2006/relationships/image" Target="../media/image39.pn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tags" Target="../tags/tag112.xml"/><Relationship Id="rId27" Type="http://schemas.openxmlformats.org/officeDocument/2006/relationships/notesSlide" Target="../notesSlides/notesSlide6.xml"/><Relationship Id="rId30" Type="http://schemas.openxmlformats.org/officeDocument/2006/relationships/image" Target="../media/image38.png"/><Relationship Id="rId35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notesSlide" Target="../notesSlides/notesSlide7.xml"/><Relationship Id="rId18" Type="http://schemas.openxmlformats.org/officeDocument/2006/relationships/image" Target="../media/image46.png"/><Relationship Id="rId3" Type="http://schemas.openxmlformats.org/officeDocument/2006/relationships/tags" Target="../tags/tag118.xml"/><Relationship Id="rId21" Type="http://schemas.openxmlformats.org/officeDocument/2006/relationships/image" Target="../media/image49.png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8.xml"/><Relationship Id="rId17" Type="http://schemas.openxmlformats.org/officeDocument/2006/relationships/image" Target="../media/image45.jpeg"/><Relationship Id="rId2" Type="http://schemas.openxmlformats.org/officeDocument/2006/relationships/tags" Target="../tags/tag11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chart" Target="../charts/chart8.xml"/><Relationship Id="rId10" Type="http://schemas.openxmlformats.org/officeDocument/2006/relationships/tags" Target="../tags/tag125.xml"/><Relationship Id="rId19" Type="http://schemas.openxmlformats.org/officeDocument/2006/relationships/image" Target="../media/image47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chart" Target="../charts/chart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/>
          <p:cNvSpPr>
            <a:spLocks noGrp="1"/>
          </p:cNvSpPr>
          <p:nvPr>
            <p:ph type="ctrTitle"/>
          </p:nvPr>
        </p:nvSpPr>
        <p:spPr>
          <a:xfrm>
            <a:off x="1220519" y="1272155"/>
            <a:ext cx="6703439" cy="1453769"/>
          </a:xfrm>
        </p:spPr>
        <p:txBody>
          <a:bodyPr vert="horz" wrap="square" lIns="68591" tIns="34295" rIns="68591" bIns="34295" anchor="b" anchorCtr="0"/>
          <a:lstStyle/>
          <a:p>
            <a:pPr algn="ctr" defTabSz="914400" eaLnBrk="1" fontAlgn="auto" latinLnBrk="0" hangingPunct="1">
              <a:lnSpc>
                <a:spcPct val="150000"/>
              </a:lnSpc>
              <a:buNone/>
            </a:pPr>
            <a:r>
              <a:rPr lang="en-US" altLang="zh-CN" sz="2800" b="1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XXXXXXXXXXXXXX</a:t>
            </a:r>
            <a:endParaRPr lang="zh-CN" altLang="en-US" sz="2800" b="1" kern="1200" dirty="0">
              <a:solidFill>
                <a:srgbClr val="0B85CF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7171" name="文本占位符 4"/>
          <p:cNvSpPr>
            <a:spLocks noGrp="1"/>
          </p:cNvSpPr>
          <p:nvPr/>
        </p:nvSpPr>
        <p:spPr>
          <a:xfrm>
            <a:off x="2722582" y="3345789"/>
            <a:ext cx="3697605" cy="691515"/>
          </a:xfrm>
          <a:prstGeom prst="rect">
            <a:avLst/>
          </a:prstGeom>
        </p:spPr>
        <p:txBody>
          <a:bodyPr vert="horz" wrap="square" lIns="68591" tIns="34295" rIns="68591" bIns="34295" anchor="t" anchorCtr="0">
            <a:spAutoFit/>
          </a:bodyPr>
          <a:lstStyle>
            <a:lvl1pPr marL="0">
              <a:defRPr sz="2665" b="1" i="0">
                <a:solidFill>
                  <a:srgbClr val="A6A6A6"/>
                </a:solidFill>
                <a:latin typeface="微软雅黑" panose="020B0503020204020204" charset="-122"/>
                <a:ea typeface="+mn-ea"/>
                <a:cs typeface="微软雅黑" panose="020B0503020204020204" charset="-122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latinLnBrk="0" hangingPunct="1">
              <a:lnSpc>
                <a:spcPct val="150000"/>
              </a:lnSpc>
              <a:buClrTx/>
              <a:buSzTx/>
            </a:pPr>
            <a:r>
              <a:rPr lang="zh-CN" altLang="en-US" sz="1350" b="0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嘉兴分公司</a:t>
            </a:r>
          </a:p>
          <a:p>
            <a:pPr algn="ctr" defTabSz="914400" eaLnBrk="1" fontAlgn="auto" latinLnBrk="0" hangingPunct="1">
              <a:lnSpc>
                <a:spcPct val="150000"/>
              </a:lnSpc>
              <a:buClrTx/>
              <a:buSzTx/>
            </a:pPr>
            <a:r>
              <a:rPr lang="en-US" altLang="zh-CN" sz="1350" b="0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lang="zh-CN" altLang="en-US" sz="1350" b="0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lang="en-US" altLang="zh-CN" sz="1350" b="0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1350" b="0" kern="1200" dirty="0">
                <a:solidFill>
                  <a:srgbClr val="0B85C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231934" y="180023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引言：</a:t>
            </a:r>
            <a:r>
              <a:rPr lang="zh-CN" altLang="en-US" sz="165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产品为基，咬定青山</a:t>
            </a:r>
            <a:endParaRPr lang="zh-CN" altLang="en-US" sz="1650" kern="0" spc="70" dirty="0">
              <a:solidFill>
                <a:srgbClr val="1084CF">
                  <a:alpha val="100000"/>
                </a:srgb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1800" y="4884420"/>
            <a:ext cx="6265545" cy="2908935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3"/>
            </p:custDataLst>
          </p:nvPr>
        </p:nvSpPr>
        <p:spPr>
          <a:xfrm>
            <a:off x="634365" y="1436370"/>
            <a:ext cx="8167370" cy="60769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嘉兴公司充分认识到</a:t>
            </a:r>
            <a:r>
              <a:rPr lang="zh-CN" altLang="en-US" sz="1200" b="1" noProof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政企产品是政企收入长期稳定增长的重要基础和保障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。我们要</a:t>
            </a:r>
            <a:r>
              <a:rPr lang="zh-CN" altLang="en-US" sz="1200" noProof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坚持效益导向，推动高效益产品拓规模、优价值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截至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月政企产品收入增幅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12.8%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、全省第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基础产品均正增长。</a:t>
            </a: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526415" y="753745"/>
            <a:ext cx="8167370" cy="79819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noAutofit/>
          </a:bodyPr>
          <a:lstStyle/>
          <a:p>
            <a:pPr indent="0" algn="just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</a:p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这里引用领导的讲话，突出产品发展重要性</a:t>
            </a:r>
            <a:r>
              <a:rPr lang="en-US" altLang="zh-CN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1064578" y="3091498"/>
            <a:ext cx="1389221" cy="42100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ts val="0"/>
              </a:spcBef>
              <a:buClrTx/>
              <a:buSzTx/>
              <a:buFontTx/>
            </a:pPr>
            <a:r>
              <a:rPr kumimoji="1" lang="zh-CN" sz="9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政企产品收入</a:t>
            </a:r>
          </a:p>
          <a:p>
            <a:pPr indent="0" algn="ctr" fontAlgn="auto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zh-CN" sz="750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同比</a:t>
            </a:r>
            <a:r>
              <a:rPr kumimoji="1" lang="en-US" altLang="zh-CN" sz="750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↑13%</a:t>
            </a:r>
          </a:p>
        </p:txBody>
      </p:sp>
      <p:graphicFrame>
        <p:nvGraphicFramePr>
          <p:cNvPr id="6" name="图表 5"/>
          <p:cNvGraphicFramePr/>
          <p:nvPr>
            <p:custDataLst>
              <p:tags r:id="rId6"/>
            </p:custDataLst>
          </p:nvPr>
        </p:nvGraphicFramePr>
        <p:xfrm>
          <a:off x="450215" y="3636010"/>
          <a:ext cx="2512695" cy="879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63" name="文本框 62"/>
          <p:cNvSpPr txBox="1"/>
          <p:nvPr/>
        </p:nvSpPr>
        <p:spPr>
          <a:xfrm>
            <a:off x="5344795" y="3134995"/>
            <a:ext cx="1202690" cy="443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Tx/>
              <a:buSzTx/>
              <a:buFontTx/>
            </a:pPr>
            <a:r>
              <a:rPr kumimoji="1" lang="en-US" altLang="zh-CN" sz="750" kern="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短彩收入</a:t>
            </a:r>
          </a:p>
          <a:p>
            <a:pPr algn="ctr"/>
            <a:r>
              <a:rPr lang="zh-CN" altLang="en-US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同比</a:t>
            </a:r>
            <a:r>
              <a:rPr kumimoji="1" lang="en-US" altLang="zh-CN" sz="675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↑8.5% </a:t>
            </a:r>
            <a:r>
              <a:rPr kumimoji="1" lang="zh-CN" altLang="en-US" sz="675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全省第三</a:t>
            </a:r>
            <a:endParaRPr kumimoji="1" lang="en-US" altLang="zh-CN" sz="675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  <a:p>
            <a:pPr algn="ctr"/>
            <a:endParaRPr lang="zh-CN" altLang="en-US" sz="675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505835" y="3201670"/>
            <a:ext cx="1180465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sz="750" kern="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专线木本收入</a:t>
            </a:r>
            <a:endParaRPr kumimoji="1" lang="en-US" altLang="zh-CN" sz="750" kern="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  <a:p>
            <a:pPr algn="ctr"/>
            <a:r>
              <a:rPr lang="zh-CN" altLang="en-US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同比</a:t>
            </a:r>
            <a:r>
              <a:rPr kumimoji="1" lang="en-US" altLang="zh-CN" sz="675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↑</a:t>
            </a:r>
            <a:r>
              <a:rPr lang="en-US" altLang="zh-CN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13.4%</a:t>
            </a:r>
            <a:r>
              <a:rPr lang="zh-CN" altLang="en-US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，全省第四</a:t>
            </a: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5797550" y="2820988"/>
            <a:ext cx="1389221" cy="2705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sz="9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重点高效益产品</a:t>
            </a:r>
            <a:endParaRPr kumimoji="1" lang="en-US" altLang="zh-CN" sz="750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graphicFrame>
        <p:nvGraphicFramePr>
          <p:cNvPr id="62" name="图表 61"/>
          <p:cNvGraphicFramePr/>
          <p:nvPr>
            <p:custDataLst>
              <p:tags r:id="rId8"/>
            </p:custDataLst>
          </p:nvPr>
        </p:nvGraphicFramePr>
        <p:xfrm>
          <a:off x="5099050" y="3694430"/>
          <a:ext cx="1694180" cy="82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70" name="图表 69"/>
          <p:cNvGraphicFramePr/>
          <p:nvPr>
            <p:custDataLst>
              <p:tags r:id="rId9"/>
            </p:custDataLst>
          </p:nvPr>
        </p:nvGraphicFramePr>
        <p:xfrm>
          <a:off x="2699385" y="3474720"/>
          <a:ext cx="2456180" cy="103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8" name="文本框 9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4365" y="2168525"/>
            <a:ext cx="1717675" cy="300990"/>
          </a:xfrm>
          <a:prstGeom prst="rect">
            <a:avLst/>
          </a:prstGeom>
          <a:solidFill>
            <a:srgbClr val="1184CF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Tx/>
              <a:buSzTx/>
              <a:buFontTx/>
              <a:defRPr/>
            </a:pPr>
            <a:r>
              <a:rPr lang="zh-CN" altLang="en-US" b="1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基础产品收入</a:t>
            </a:r>
          </a:p>
        </p:txBody>
      </p:sp>
      <p:sp>
        <p:nvSpPr>
          <p:cNvPr id="11" name="文本框 2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409825" y="2152015"/>
            <a:ext cx="6283960" cy="32385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27146" tIns="0" rIns="27146" bIns="0" anchor="ctr" anchorCtr="0">
            <a:noAutofit/>
          </a:bodyPr>
          <a:lstStyle>
            <a:lvl1pPr>
              <a:spcBef>
                <a:spcPct val="15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15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15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15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15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5000"/>
              <a:buNone/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木本同比增幅13.4%，全省第四；短彩同比增幅8.5%，全省第三</a:t>
            </a:r>
          </a:p>
        </p:txBody>
      </p:sp>
      <p:sp>
        <p:nvSpPr>
          <p:cNvPr id="12" name="文本框 9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4365" y="2574290"/>
            <a:ext cx="1717675" cy="300990"/>
          </a:xfrm>
          <a:prstGeom prst="rect">
            <a:avLst/>
          </a:prstGeom>
          <a:solidFill>
            <a:srgbClr val="1184CF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Tx/>
              <a:buSzTx/>
              <a:buFontTx/>
              <a:defRPr/>
            </a:pPr>
            <a:r>
              <a:rPr lang="zh-CN" altLang="en-US" b="1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转型产品收入</a:t>
            </a:r>
          </a:p>
        </p:txBody>
      </p:sp>
      <p:sp>
        <p:nvSpPr>
          <p:cNvPr id="15" name="文本框 2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409825" y="2562860"/>
            <a:ext cx="6283960" cy="32385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27146" tIns="0" rIns="27146" bIns="0" anchor="ctr" anchorCtr="0">
            <a:noAutofit/>
          </a:bodyPr>
          <a:lstStyle>
            <a:lvl1pPr>
              <a:spcBef>
                <a:spcPct val="15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15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15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15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15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5000"/>
              <a:buNone/>
            </a:pPr>
            <a:endParaRPr 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231934" y="180023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二、顶层设计，明确考核激励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逐优计划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314325" y="616585"/>
            <a:ext cx="8167370" cy="3968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noAutofit/>
          </a:bodyPr>
          <a:lstStyle/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坚持效益导向，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优化折扣体系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推进专线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产品融合叠推，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聚焦本地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直签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拓展，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高产品效益，做大收入贡献</a:t>
            </a:r>
          </a:p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362585" y="706120"/>
            <a:ext cx="8303260" cy="1030605"/>
          </a:xfrm>
          <a:prstGeom prst="rect">
            <a:avLst/>
          </a:prstGeom>
          <a:solidFill>
            <a:schemeClr val="bg1"/>
          </a:solidFill>
          <a:ln w="9525">
            <a:solidFill>
              <a:srgbClr val="1184CF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45" algn="l" fontAlgn="auto">
              <a:lnSpc>
                <a:spcPct val="130000"/>
              </a:lnSpc>
            </a:pP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全面压实政企产品管理责任，将市县两级政企产品相关人员（含县分副总、县分政企部经理、市政企产品主管、市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县解决方案经理），全员纳入逐优计划。</a:t>
            </a:r>
          </a:p>
          <a:p>
            <a:pPr indent="360045" algn="l" fontAlgn="auto">
              <a:lnSpc>
                <a:spcPct val="130000"/>
              </a:lnSpc>
            </a:pP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以产品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KPI</a:t>
            </a: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及产品收入作为判定依据，评定结果与年终评优挂钩，鼓励各级人员奋勇争先、追逐优秀，并实行末尾淘汰更新，提升产品团队人员整体管理水平。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91465" y="1833880"/>
            <a:ext cx="2997200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面向人员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43840" y="3437255"/>
            <a:ext cx="299656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县分解方经理（产品方向）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3840" y="4578985"/>
            <a:ext cx="299656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市级解决方经理（产品方向）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43840" y="4008120"/>
            <a:ext cx="299656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市政企产品主管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3840" y="2295525"/>
            <a:ext cx="299656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县分分管副总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3840" y="2866390"/>
            <a:ext cx="299656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县分政企部经理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869690" y="2211705"/>
            <a:ext cx="2171700" cy="1196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</a:rPr>
              <a:t>以</a:t>
            </a:r>
            <a:r>
              <a:rPr lang="en-US" altLang="zh-CN" b="1">
                <a:solidFill>
                  <a:schemeClr val="accent1"/>
                </a:solidFill>
              </a:rPr>
              <a:t>KPI</a:t>
            </a:r>
            <a:r>
              <a:rPr lang="zh-CN" altLang="en-US" b="1">
                <a:solidFill>
                  <a:schemeClr val="accent1"/>
                </a:solidFill>
              </a:rPr>
              <a:t>论成败</a:t>
            </a:r>
          </a:p>
          <a:p>
            <a:pPr indent="0" algn="ctr" fontAlgn="auto">
              <a:lnSpc>
                <a:spcPct val="120000"/>
              </a:lnSpc>
            </a:pPr>
            <a:r>
              <a:rPr lang="zh-CN" altLang="en-US" sz="1400" b="1"/>
              <a:t>产品三项</a:t>
            </a:r>
            <a:r>
              <a:rPr lang="en-US" altLang="zh-CN" sz="1400" b="1"/>
              <a:t>KPI</a:t>
            </a:r>
            <a:r>
              <a:rPr lang="zh-CN" altLang="en-US" sz="1400" b="1"/>
              <a:t>（专线木本收入、智算云收入、</a:t>
            </a:r>
            <a:r>
              <a:rPr lang="en-US" altLang="zh-CN" sz="1400" b="1"/>
              <a:t>5G</a:t>
            </a:r>
            <a:r>
              <a:rPr lang="zh-CN" altLang="en-US" sz="1400" b="1"/>
              <a:t>专网收入）纳入评估范畴。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69690" y="3657600"/>
            <a:ext cx="2171700" cy="12833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</a:rPr>
              <a:t>以收入论英雄</a:t>
            </a:r>
          </a:p>
          <a:p>
            <a:pPr indent="0" algn="ctr" fontAlgn="auto">
              <a:lnSpc>
                <a:spcPct val="120000"/>
              </a:lnSpc>
            </a:pPr>
            <a:r>
              <a:rPr lang="zh-CN" altLang="en-US" sz="1400" b="1"/>
              <a:t>根据负责的产品及负责的时间，确定单产品及总收入目标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870325" y="1813560"/>
            <a:ext cx="2152650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评判标准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444615" y="1830070"/>
            <a:ext cx="2194560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奖惩措施</a:t>
            </a:r>
          </a:p>
        </p:txBody>
      </p:sp>
      <p:sp>
        <p:nvSpPr>
          <p:cNvPr id="23" name="十字形 22"/>
          <p:cNvSpPr/>
          <p:nvPr/>
        </p:nvSpPr>
        <p:spPr>
          <a:xfrm>
            <a:off x="4866005" y="3393440"/>
            <a:ext cx="244475" cy="232410"/>
          </a:xfrm>
          <a:prstGeom prst="plus">
            <a:avLst>
              <a:gd name="adj" fmla="val 3832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/>
          <p:cNvSpPr/>
          <p:nvPr/>
        </p:nvSpPr>
        <p:spPr>
          <a:xfrm rot="5400000">
            <a:off x="2585085" y="3312160"/>
            <a:ext cx="1988820" cy="339090"/>
          </a:xfrm>
          <a:prstGeom prst="trapezoid">
            <a:avLst>
              <a:gd name="adj" fmla="val 975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>
            <a:off x="6131560" y="2653665"/>
            <a:ext cx="233680" cy="1712595"/>
          </a:xfrm>
          <a:prstGeom prst="leftBrace">
            <a:avLst>
              <a:gd name="adj1" fmla="val 22489"/>
              <a:gd name="adj2" fmla="val 50646"/>
            </a:avLst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35725" y="2211705"/>
            <a:ext cx="2171700" cy="11969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</a:rPr>
              <a:t>达成目标</a:t>
            </a:r>
          </a:p>
          <a:p>
            <a:pPr algn="l"/>
            <a:r>
              <a:rPr lang="en-US" altLang="zh-CN" sz="1200" b="1"/>
              <a:t>1</a:t>
            </a:r>
            <a:r>
              <a:rPr lang="zh-CN" altLang="en-US" sz="1200" b="1"/>
              <a:t>、作为年度绩效评定优秀</a:t>
            </a:r>
            <a:r>
              <a:rPr lang="en-US" altLang="zh-CN" sz="1200" b="1"/>
              <a:t>/</a:t>
            </a:r>
            <a:r>
              <a:rPr lang="zh-CN" altLang="en-US" sz="1200" b="1"/>
              <a:t>优良的重要参考；</a:t>
            </a:r>
          </a:p>
          <a:p>
            <a:pPr algn="l"/>
            <a:r>
              <a:rPr lang="en-US" altLang="zh-CN" sz="1200" b="1"/>
              <a:t>2</a:t>
            </a:r>
            <a:r>
              <a:rPr lang="zh-CN" altLang="en-US" sz="1200" b="1"/>
              <a:t>、作为解决经理能力认证评定的重要参考；</a:t>
            </a:r>
          </a:p>
          <a:p>
            <a:pPr algn="l"/>
            <a:endParaRPr lang="zh-CN" altLang="en-US" sz="1200" b="1"/>
          </a:p>
        </p:txBody>
      </p:sp>
      <p:sp>
        <p:nvSpPr>
          <p:cNvPr id="28" name="文本框 27"/>
          <p:cNvSpPr txBox="1"/>
          <p:nvPr/>
        </p:nvSpPr>
        <p:spPr>
          <a:xfrm>
            <a:off x="6421120" y="3718560"/>
            <a:ext cx="2171700" cy="11969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</a:rPr>
              <a:t>未达成目标</a:t>
            </a:r>
          </a:p>
          <a:p>
            <a:pPr algn="l"/>
            <a:r>
              <a:rPr lang="en-US" altLang="zh-CN" sz="1200" b="1"/>
              <a:t>1</a:t>
            </a:r>
            <a:r>
              <a:rPr lang="zh-CN" altLang="en-US" sz="1200" b="1"/>
              <a:t>、取消年度绩效</a:t>
            </a:r>
            <a:r>
              <a:rPr lang="zh-CN" altLang="en-US" sz="1200" b="1">
                <a:sym typeface="+mn-ea"/>
              </a:rPr>
              <a:t>评定优秀</a:t>
            </a:r>
            <a:r>
              <a:rPr lang="en-US" altLang="zh-CN" sz="1200" b="1">
                <a:sym typeface="+mn-ea"/>
              </a:rPr>
              <a:t>/</a:t>
            </a:r>
            <a:r>
              <a:rPr lang="zh-CN" altLang="en-US" sz="1200" b="1">
                <a:sym typeface="+mn-ea"/>
              </a:rPr>
              <a:t>优良</a:t>
            </a:r>
            <a:r>
              <a:rPr lang="zh-CN" altLang="en-US" sz="1200" b="1"/>
              <a:t>资格；</a:t>
            </a:r>
          </a:p>
          <a:p>
            <a:pPr algn="l"/>
            <a:r>
              <a:rPr lang="en-US" altLang="zh-CN" sz="1200" b="1"/>
              <a:t>2</a:t>
            </a:r>
            <a:r>
              <a:rPr lang="zh-CN" altLang="en-US" sz="1200" b="1"/>
              <a:t>、根据是否职位胜任情况，考虑调岗、转岗直至降岗处理；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231934" y="180023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一、思想统一，建立运作体系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314325" y="616585"/>
            <a:ext cx="8167370" cy="3968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noAutofit/>
          </a:bodyPr>
          <a:lstStyle/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坚持效益导向，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优化折扣体系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推进专线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产品融合叠推，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聚焦本地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直签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拓展，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高产品效益，做大收入贡献</a:t>
            </a:r>
          </a:p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46065" y="1274445"/>
            <a:ext cx="15081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融安率仅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8%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4375" y="1013460"/>
            <a:ext cx="3276600" cy="26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折扣低、资费低成为普遍现象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560070" y="1400175"/>
          <a:ext cx="2086610" cy="1118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6711315" y="2992755"/>
          <a:ext cx="1997075" cy="854710"/>
        </p:xfrm>
        <a:graphic>
          <a:graphicData uri="http://schemas.openxmlformats.org/drawingml/2006/table">
            <a:tbl>
              <a:tblPr/>
              <a:tblGrid>
                <a:gridCol w="408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单品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年利润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叠推效益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年利润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提升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互联网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4527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+FTTO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633</a:t>
                      </a: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云MAS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3975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+云MAS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8502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FTTO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137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悦享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312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128%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622300" y="3892550"/>
            <a:ext cx="34169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ü"/>
            </a:pP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优化折扣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，综合带宽和年限确定产品折扣规范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27380" y="4672965"/>
            <a:ext cx="177419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严禁不核查友商资费报底线价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2205355" y="4672965"/>
            <a:ext cx="191516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严控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年期签约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严禁负效益签约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796290" y="4228465"/>
            <a:ext cx="2982595" cy="470535"/>
            <a:chOff x="751" y="6410"/>
            <a:chExt cx="5576" cy="701"/>
          </a:xfrm>
        </p:grpSpPr>
        <p:sp>
          <p:nvSpPr>
            <p:cNvPr id="130" name="文本框 129"/>
            <p:cNvSpPr txBox="1"/>
            <p:nvPr>
              <p:custDataLst>
                <p:tags r:id="rId19"/>
              </p:custDataLst>
            </p:nvPr>
          </p:nvSpPr>
          <p:spPr>
            <a:xfrm>
              <a:off x="5193" y="6410"/>
              <a:ext cx="1134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pitchFamily="2" charset="-122"/>
                </a:rPr>
                <a:t>年限</a:t>
              </a:r>
            </a:p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9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1/2/3</a:t>
              </a:r>
              <a:endPara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20"/>
              </p:custDataLst>
            </p:nvPr>
          </p:nvSpPr>
          <p:spPr>
            <a:xfrm>
              <a:off x="3546" y="6410"/>
              <a:ext cx="1611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pitchFamily="2" charset="-122"/>
                </a:rPr>
                <a:t>带宽</a:t>
              </a:r>
            </a:p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9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100/200</a:t>
              </a:r>
              <a:endPara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21"/>
              </p:custDataLst>
            </p:nvPr>
          </p:nvSpPr>
          <p:spPr>
            <a:xfrm>
              <a:off x="2456" y="6410"/>
              <a:ext cx="1128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pitchFamily="2" charset="-122"/>
                </a:rPr>
                <a:t>产品</a:t>
              </a:r>
            </a:p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9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</a:t>
              </a:r>
              <a:endParaRPr lang="en-US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192" y="6410"/>
              <a:ext cx="1132" cy="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sp>
          <p:nvSpPr>
            <p:cNvPr id="134" name="加号 133"/>
            <p:cNvSpPr/>
            <p:nvPr/>
          </p:nvSpPr>
          <p:spPr>
            <a:xfrm>
              <a:off x="3361" y="6644"/>
              <a:ext cx="453" cy="453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36" name="等于号 135"/>
            <p:cNvSpPr/>
            <p:nvPr/>
          </p:nvSpPr>
          <p:spPr>
            <a:xfrm>
              <a:off x="1970" y="6602"/>
              <a:ext cx="567" cy="453"/>
            </a:xfrm>
            <a:prstGeom prst="mathEqual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22"/>
              </p:custDataLst>
            </p:nvPr>
          </p:nvSpPr>
          <p:spPr>
            <a:xfrm>
              <a:off x="751" y="6410"/>
              <a:ext cx="1401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华文中宋" panose="02010600040101010101" pitchFamily="2" charset="-122"/>
                  <a:sym typeface="+mn-ea"/>
                </a:rPr>
                <a:t>折扣</a:t>
              </a:r>
              <a:endParaRPr lang="zh-CN" altLang="en-US" sz="1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</a:endParaRPr>
            </a:p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9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1.5/1.2</a:t>
              </a:r>
              <a:r>
                <a:rPr lang="en-US" altLang="zh-CN" sz="9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/1</a:t>
              </a:r>
              <a:endPara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中宋" panose="02010600040101010101" pitchFamily="2" charset="-122"/>
                <a:sym typeface="+mn-ea"/>
              </a:endParaRPr>
            </a:p>
          </p:txBody>
        </p:sp>
        <p:sp>
          <p:nvSpPr>
            <p:cNvPr id="138" name="加号 137"/>
            <p:cNvSpPr/>
            <p:nvPr/>
          </p:nvSpPr>
          <p:spPr>
            <a:xfrm>
              <a:off x="4861" y="6618"/>
              <a:ext cx="453" cy="453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aphicFrame>
        <p:nvGraphicFramePr>
          <p:cNvPr id="154" name="表格 153"/>
          <p:cNvGraphicFramePr/>
          <p:nvPr/>
        </p:nvGraphicFramePr>
        <p:xfrm>
          <a:off x="5188585" y="2992755"/>
          <a:ext cx="1497385" cy="82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3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分类</a:t>
                      </a:r>
                      <a:endParaRPr lang="zh-CN" altLang="en-US" sz="7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单线留存率</a:t>
                      </a:r>
                      <a:endParaRPr lang="zh-CN" altLang="en-US" sz="7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融产品留存率</a:t>
                      </a:r>
                      <a:endParaRPr lang="zh-CN" altLang="en-US" sz="7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全量专线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80.5%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92.0%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上网专线</a:t>
                      </a:r>
                      <a:endParaRPr lang="zh-CN" altLang="en-US" sz="7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73.9%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83.8%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数据专线</a:t>
                      </a:r>
                      <a:endParaRPr lang="zh-CN" altLang="en-US" sz="7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94.5%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700">
                          <a:latin typeface="微软雅黑" panose="020B0503020204020204" charset="-122"/>
                          <a:ea typeface="微软雅黑" panose="020B0503020204020204" charset="-122"/>
                        </a:rPr>
                        <a:t>96.1%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1" name="表格 180"/>
          <p:cNvGraphicFramePr/>
          <p:nvPr>
            <p:custDataLst>
              <p:tags r:id="rId5"/>
            </p:custDataLst>
          </p:nvPr>
        </p:nvGraphicFramePr>
        <p:xfrm>
          <a:off x="708660" y="3162935"/>
          <a:ext cx="3213735" cy="729615"/>
        </p:xfrm>
        <a:graphic>
          <a:graphicData uri="http://schemas.openxmlformats.org/drawingml/2006/table">
            <a:tbl>
              <a:tblPr/>
              <a:tblGrid>
                <a:gridCol w="779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互联网</a:t>
                      </a:r>
                      <a:r>
                        <a:rPr lang="en-US" altLang="zh-CN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100M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收入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利润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利润率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增加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1.5折签1年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7200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5632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78.2%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-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1.2折签2年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11520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9769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84.8%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</a:rPr>
                        <a:t>4137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1.0折签3年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14400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12466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86.6%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</a:rPr>
                        <a:t>6834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4" name="文本框 183"/>
          <p:cNvSpPr txBox="1"/>
          <p:nvPr/>
        </p:nvSpPr>
        <p:spPr>
          <a:xfrm>
            <a:off x="5509895" y="3855720"/>
            <a:ext cx="32753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ClrTx/>
              <a:buSzTx/>
              <a:buFont typeface="Wingdings" panose="05000000000000000000" charset="0"/>
              <a:buChar char="ü"/>
            </a:pPr>
            <a:r>
              <a:rPr lang="zh-CN" altLang="en-US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做厚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产品叠推，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提升专线保有和整体利润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5" name="文本框 184"/>
          <p:cNvSpPr txBox="1"/>
          <p:nvPr>
            <p:custDataLst>
              <p:tags r:id="rId6"/>
            </p:custDataLst>
          </p:nvPr>
        </p:nvSpPr>
        <p:spPr>
          <a:xfrm>
            <a:off x="5055235" y="4040505"/>
            <a:ext cx="1877060" cy="2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0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以产品功能适配叠推套包</a:t>
            </a:r>
          </a:p>
        </p:txBody>
      </p:sp>
      <p:sp>
        <p:nvSpPr>
          <p:cNvPr id="186" name="文本框 185"/>
          <p:cNvSpPr txBox="1"/>
          <p:nvPr>
            <p:custDataLst>
              <p:tags r:id="rId7"/>
            </p:custDataLst>
          </p:nvPr>
        </p:nvSpPr>
        <p:spPr>
          <a:xfrm>
            <a:off x="5248910" y="4337050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卫士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7" name="文本框 186"/>
          <p:cNvSpPr txBox="1"/>
          <p:nvPr>
            <p:custDataLst>
              <p:tags r:id="rId8"/>
            </p:custDataLst>
          </p:nvPr>
        </p:nvSpPr>
        <p:spPr>
          <a:xfrm>
            <a:off x="5248910" y="4624070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监控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8" name="文本框 187"/>
          <p:cNvSpPr txBox="1"/>
          <p:nvPr>
            <p:custDataLst>
              <p:tags r:id="rId9"/>
            </p:custDataLst>
          </p:nvPr>
        </p:nvSpPr>
        <p:spPr>
          <a:xfrm>
            <a:off x="6038215" y="4337050"/>
            <a:ext cx="684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组网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9" name="文本框 188"/>
          <p:cNvSpPr txBox="1"/>
          <p:nvPr>
            <p:custDataLst>
              <p:tags r:id="rId10"/>
            </p:custDataLst>
          </p:nvPr>
        </p:nvSpPr>
        <p:spPr>
          <a:xfrm>
            <a:off x="6038215" y="4624070"/>
            <a:ext cx="828000" cy="247015"/>
          </a:xfrm>
          <a:prstGeom prst="rect">
            <a:avLst/>
          </a:prstGeom>
          <a:solidFill>
            <a:srgbClr val="E6EFF7"/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+5G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消息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0" name="文本框 189"/>
          <p:cNvSpPr txBox="1"/>
          <p:nvPr>
            <p:custDataLst>
              <p:tags r:id="rId11"/>
            </p:custDataLst>
          </p:nvPr>
        </p:nvSpPr>
        <p:spPr>
          <a:xfrm>
            <a:off x="6760845" y="4040505"/>
            <a:ext cx="1877060" cy="2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zh-CN" sz="1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以场景需求适配组合套餐</a:t>
            </a:r>
            <a:endParaRPr lang="zh-CN" altLang="en-US" sz="1000" b="1" noProof="0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1" name="文本框 190"/>
          <p:cNvSpPr txBox="1"/>
          <p:nvPr>
            <p:custDataLst>
              <p:tags r:id="rId12"/>
            </p:custDataLst>
          </p:nvPr>
        </p:nvSpPr>
        <p:spPr>
          <a:xfrm>
            <a:off x="6954520" y="4337050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彩铃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2" name="文本框 191"/>
          <p:cNvSpPr txBox="1"/>
          <p:nvPr>
            <p:custDataLst>
              <p:tags r:id="rId13"/>
            </p:custDataLst>
          </p:nvPr>
        </p:nvSpPr>
        <p:spPr>
          <a:xfrm>
            <a:off x="6954520" y="4624070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企宽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组网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3" name="文本框 192"/>
          <p:cNvSpPr txBox="1"/>
          <p:nvPr>
            <p:custDataLst>
              <p:tags r:id="rId14"/>
            </p:custDataLst>
          </p:nvPr>
        </p:nvSpPr>
        <p:spPr>
          <a:xfrm>
            <a:off x="7743825" y="4337050"/>
            <a:ext cx="684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企宽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电视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4" name="文本框 193"/>
          <p:cNvSpPr txBox="1"/>
          <p:nvPr>
            <p:custDataLst>
              <p:tags r:id="rId15"/>
            </p:custDataLst>
          </p:nvPr>
        </p:nvSpPr>
        <p:spPr>
          <a:xfrm>
            <a:off x="7743825" y="4624070"/>
            <a:ext cx="828000" cy="247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dbl">
            <a:noFill/>
            <a:prstDash val="sysDot"/>
          </a:ln>
        </p:spPr>
        <p:txBody>
          <a:bodyPr wrap="square" rtlCol="0" anchor="b" anchorCtr="0">
            <a:noAutofit/>
          </a:bodyPr>
          <a:lstStyle/>
          <a:p>
            <a:pPr>
              <a:buClrTx/>
              <a:buSzTx/>
              <a:buFontTx/>
            </a:pPr>
            <a:r>
              <a:rPr lang="en-US" altLang="zh-CN" sz="800" spc="-1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</a:t>
            </a:r>
            <a:r>
              <a:rPr lang="en-US" altLang="zh-CN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</a:t>
            </a:r>
            <a:endParaRPr lang="zh-CN" altLang="en-US" sz="800" b="1" spc="-10" dirty="0">
              <a:solidFill>
                <a:srgbClr val="C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5445760" y="2786380"/>
            <a:ext cx="3275330" cy="233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buClrTx/>
              <a:buSzTx/>
              <a:buFont typeface="Wingdings" panose="05000000000000000000" charset="0"/>
              <a:buChar char="ü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叠推模式大幅提升效益、业务留存率更高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63905" y="2762250"/>
            <a:ext cx="32753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ClrTx/>
              <a:buSzTx/>
              <a:buFont typeface="Wingdings" panose="05000000000000000000" charset="0"/>
              <a:buChar char="ü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通过折扣引导签长合约，提升利润</a:t>
            </a:r>
          </a:p>
        </p:txBody>
      </p:sp>
      <p:graphicFrame>
        <p:nvGraphicFramePr>
          <p:cNvPr id="197" name="图表 196"/>
          <p:cNvGraphicFramePr/>
          <p:nvPr/>
        </p:nvGraphicFramePr>
        <p:xfrm>
          <a:off x="5140960" y="1456690"/>
          <a:ext cx="2032635" cy="112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198" name="文本框 197"/>
          <p:cNvSpPr txBox="1"/>
          <p:nvPr/>
        </p:nvSpPr>
        <p:spPr>
          <a:xfrm>
            <a:off x="882015" y="1301115"/>
            <a:ext cx="15081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专线短合约占近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</a:t>
            </a:r>
          </a:p>
        </p:txBody>
      </p:sp>
      <p:sp>
        <p:nvSpPr>
          <p:cNvPr id="210" name="文本框 209"/>
          <p:cNvSpPr txBox="1"/>
          <p:nvPr/>
        </p:nvSpPr>
        <p:spPr>
          <a:xfrm>
            <a:off x="796290" y="2948940"/>
            <a:ext cx="31813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按照阶梯资费，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100M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互联网合约期内利润增加</a:t>
            </a:r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4137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</a:t>
            </a:r>
          </a:p>
        </p:txBody>
      </p:sp>
      <p:graphicFrame>
        <p:nvGraphicFramePr>
          <p:cNvPr id="215" name="表格 214"/>
          <p:cNvGraphicFramePr/>
          <p:nvPr/>
        </p:nvGraphicFramePr>
        <p:xfrm>
          <a:off x="2572385" y="1652905"/>
          <a:ext cx="1563370" cy="78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800" b="1">
                          <a:solidFill>
                            <a:srgbClr val="FFFFFF"/>
                          </a:solidFill>
                          <a:latin typeface="Arial" panose="020B0604020202020204" charset="-122"/>
                        </a:rPr>
                        <a:t>利润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首年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效益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两年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效益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三年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sz="8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效益</a:t>
                      </a:r>
                      <a:endParaRPr lang="zh-CN" altLang="en-US" sz="8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上网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charset="-122"/>
                        </a:rPr>
                        <a:t>47.7%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</a:rPr>
                        <a:t>70.8%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</a:rPr>
                        <a:t>78.5%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数据</a:t>
                      </a: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charset="-122"/>
                        </a:rPr>
                        <a:t>4.7%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微软雅黑" panose="020B0503020204020204" charset="-122"/>
                        </a:rPr>
                        <a:t>46.8%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微软雅黑" panose="020B0503020204020204" charset="-122"/>
                        </a:rPr>
                        <a:t>60.8%</a:t>
                      </a:r>
                      <a:endParaRPr lang="en-US" altLang="en-US" sz="800" b="1">
                        <a:solidFill>
                          <a:srgbClr val="00B05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7" name="文本框 216"/>
          <p:cNvSpPr txBox="1"/>
          <p:nvPr/>
        </p:nvSpPr>
        <p:spPr>
          <a:xfrm>
            <a:off x="2534920" y="1301115"/>
            <a:ext cx="1619885" cy="245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专线合同期越长效益越好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188585" y="1040765"/>
            <a:ext cx="3276600" cy="26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专线融产品率较低</a:t>
            </a:r>
          </a:p>
        </p:txBody>
      </p:sp>
      <p:graphicFrame>
        <p:nvGraphicFramePr>
          <p:cNvPr id="221" name="图表 220"/>
          <p:cNvGraphicFramePr/>
          <p:nvPr/>
        </p:nvGraphicFramePr>
        <p:xfrm>
          <a:off x="6656705" y="1401445"/>
          <a:ext cx="2128520" cy="1185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22" name="文本框 221"/>
          <p:cNvSpPr txBox="1"/>
          <p:nvPr/>
        </p:nvSpPr>
        <p:spPr>
          <a:xfrm>
            <a:off x="6908165" y="1274445"/>
            <a:ext cx="15081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融组网率仅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13.6%</a:t>
            </a:r>
          </a:p>
        </p:txBody>
      </p:sp>
      <p:sp>
        <p:nvSpPr>
          <p:cNvPr id="12" name="圆角矩形 11"/>
          <p:cNvSpPr/>
          <p:nvPr>
            <p:custDataLst>
              <p:tags r:id="rId16"/>
            </p:custDataLst>
          </p:nvPr>
        </p:nvSpPr>
        <p:spPr>
          <a:xfrm>
            <a:off x="437515" y="2653665"/>
            <a:ext cx="4106545" cy="241554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2035" y="2518410"/>
            <a:ext cx="2547620" cy="233045"/>
          </a:xfrm>
          <a:prstGeom prst="roundRect">
            <a:avLst>
              <a:gd name="adj" fmla="val 0"/>
            </a:avLst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lvl="0" algn="ctr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管价值，优化折扣体系</a:t>
            </a:r>
          </a:p>
        </p:txBody>
      </p:sp>
      <p:sp>
        <p:nvSpPr>
          <p:cNvPr id="13" name="圆角矩形 12"/>
          <p:cNvSpPr/>
          <p:nvPr>
            <p:custDataLst>
              <p:tags r:id="rId17"/>
            </p:custDataLst>
          </p:nvPr>
        </p:nvSpPr>
        <p:spPr>
          <a:xfrm>
            <a:off x="4790440" y="2653665"/>
            <a:ext cx="4106545" cy="241554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92140" y="2518410"/>
            <a:ext cx="2547620" cy="260350"/>
          </a:xfrm>
          <a:prstGeom prst="roundRect">
            <a:avLst>
              <a:gd name="adj" fmla="val 0"/>
            </a:avLst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lvl="0" algn="ctr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强融合，做大产品叠推</a:t>
            </a:r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362585" y="617220"/>
            <a:ext cx="8303260" cy="396240"/>
          </a:xfrm>
          <a:prstGeom prst="rect">
            <a:avLst/>
          </a:prstGeom>
          <a:solidFill>
            <a:schemeClr val="bg1"/>
          </a:solidFill>
          <a:ln w="9525">
            <a:solidFill>
              <a:srgbClr val="1184CF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45" algn="l" fontAlgn="auto">
              <a:lnSpc>
                <a:spcPct val="130000"/>
              </a:lnSpc>
            </a:pP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坚持效益导向，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优化折扣体系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推进专线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产品融合叠推，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聚焦本地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直签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拓展，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高产品效益，做大收入贡献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973" y="165735"/>
            <a:ext cx="5422106" cy="3367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1650" b="1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三、强化执行，提升通道产能（</a:t>
            </a:r>
            <a:r>
              <a:rPr kumimoji="1" lang="en-US" altLang="zh-CN" sz="1650" b="1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1" lang="zh-CN" altLang="en-US" sz="1650" b="1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/3）</a:t>
            </a:r>
            <a:endParaRPr lang="zh-CN" b="1" dirty="0">
              <a:solidFill>
                <a:srgbClr val="1184C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05435" y="596900"/>
            <a:ext cx="831723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多举措多通道分层级赋能，围绕</a:t>
            </a:r>
            <a:r>
              <a:rPr lang="en-US" alt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1371</a:t>
            </a:r>
            <a:r>
              <a:rPr lang="zh-CN" altLang="en-US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落地执行机制（即一天培训、三天网格破零、七天客户经理破零），针对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政企</a:t>
            </a:r>
            <a:r>
              <a:rPr lang="zh-CN" sz="1050" b="1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客户经理、商客经理、直销团队、集客装维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开展一系列团队业务技能和服务能力提升实训，</a:t>
            </a:r>
            <a:r>
              <a:rPr lang="zh-CN" sz="1050" b="1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优化薪酬激励体系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，为政企高质量发展提供坚强的能力保障。</a:t>
            </a:r>
          </a:p>
        </p:txBody>
      </p:sp>
      <p:sp>
        <p:nvSpPr>
          <p:cNvPr id="3" name="矩形: 圆角 21"/>
          <p:cNvSpPr/>
          <p:nvPr>
            <p:custDataLst>
              <p:tags r:id="rId2"/>
            </p:custDataLst>
          </p:nvPr>
        </p:nvSpPr>
        <p:spPr>
          <a:xfrm>
            <a:off x="399574" y="1201103"/>
            <a:ext cx="8223409" cy="185118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4" name="矩形: 圆角 24"/>
          <p:cNvSpPr/>
          <p:nvPr>
            <p:custDataLst>
              <p:tags r:id="rId3"/>
            </p:custDataLst>
          </p:nvPr>
        </p:nvSpPr>
        <p:spPr>
          <a:xfrm>
            <a:off x="3333274" y="1111568"/>
            <a:ext cx="2432685" cy="237649"/>
          </a:xfrm>
          <a:prstGeom prst="rect">
            <a:avLst/>
          </a:prstGeom>
          <a:solidFill>
            <a:srgbClr val="1184CF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能力赋能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资源激励</a:t>
            </a:r>
            <a:endParaRPr kumimoji="0" lang="zh-CN" altLang="en-US" sz="1050" b="1" i="0" u="none" strike="noStrike" kern="1200" cap="none" normalizeH="0" baseline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rcRect l="6908" r="16308"/>
          <a:stretch>
            <a:fillRect/>
          </a:stretch>
        </p:blipFill>
        <p:spPr>
          <a:xfrm>
            <a:off x="2117090" y="1990090"/>
            <a:ext cx="999490" cy="6915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5798" y="1989931"/>
            <a:ext cx="1062514" cy="6515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3888" y="2767489"/>
            <a:ext cx="1128713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75"/>
              <a:t>网格</a:t>
            </a:r>
            <a:r>
              <a:rPr lang="en-US" altLang="zh-CN" sz="675"/>
              <a:t> </a:t>
            </a:r>
            <a:r>
              <a:rPr lang="zh-CN" altLang="en-US" sz="675"/>
              <a:t>早播报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65680" y="2767489"/>
            <a:ext cx="708660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75">
                <a:latin typeface="微软雅黑" panose="020B0503020204020204" charset="-122"/>
                <a:ea typeface="微软雅黑" panose="020B0503020204020204" charset="-122"/>
              </a:rPr>
              <a:t>专项业务训战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6115" y="1488281"/>
            <a:ext cx="405193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夯实日常能力培养：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累计开展</a:t>
            </a:r>
            <a:r>
              <a:rPr lang="zh-CN" altLang="en-US" sz="7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早播报</a:t>
            </a:r>
            <a:r>
              <a:rPr lang="en-US" altLang="zh-CN" sz="7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7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次、主题训战</a:t>
            </a:r>
            <a:r>
              <a:rPr lang="en-US" altLang="zh-CN" sz="7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75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次，进行产品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赋能培训，同步联通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10086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下发产品商机，截至目前已经下发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，成功签约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笔</a:t>
            </a:r>
            <a:r>
              <a:rPr lang="en-US" altLang="zh-CN" sz="750" u="heavy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18246" y="1380649"/>
            <a:ext cx="3604736" cy="61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强化薪酬牵引能力</a:t>
            </a: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FTTO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量业务量化从月出账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100%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上调为月出账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200%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，专线业务额外设置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迎回专项激励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类高价值集团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增发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50%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，双跨业务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增发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100%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，存量专线提价额外增发等一系列资源激励。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18246" y="2025968"/>
            <a:ext cx="3604736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专线业务纳入装维随销</a:t>
            </a: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开放专线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+FTTO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、专线卫士网格通录单权限给装维人员，在专线装机及维护的触点服务中切入专线增值服务营销。</a:t>
            </a:r>
            <a:endParaRPr lang="zh-CN" altLang="en-US" sz="7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2" name="图片 21" descr="1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90210" y="2440781"/>
            <a:ext cx="751046" cy="563404"/>
          </a:xfrm>
          <a:prstGeom prst="rect">
            <a:avLst/>
          </a:prstGeom>
        </p:spPr>
      </p:pic>
      <p:pic>
        <p:nvPicPr>
          <p:cNvPr id="35" name="图片 34" descr="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2405" y="2301716"/>
            <a:ext cx="494348" cy="700088"/>
          </a:xfrm>
          <a:prstGeom prst="rect">
            <a:avLst/>
          </a:prstGeom>
        </p:spPr>
      </p:pic>
      <p:pic>
        <p:nvPicPr>
          <p:cNvPr id="23" name="图片 22" descr="33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7978" y="2440781"/>
            <a:ext cx="758190" cy="568643"/>
          </a:xfrm>
          <a:prstGeom prst="rect">
            <a:avLst/>
          </a:prstGeom>
        </p:spPr>
      </p:pic>
      <p:sp>
        <p:nvSpPr>
          <p:cNvPr id="24" name="矩形: 圆角 21"/>
          <p:cNvSpPr/>
          <p:nvPr>
            <p:custDataLst>
              <p:tags r:id="rId4"/>
            </p:custDataLst>
          </p:nvPr>
        </p:nvSpPr>
        <p:spPr>
          <a:xfrm>
            <a:off x="399574" y="3179921"/>
            <a:ext cx="8223409" cy="1521143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CDAE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armonyOS Sans SC"/>
              <a:cs typeface="+mn-cs"/>
            </a:endParaRPr>
          </a:p>
        </p:txBody>
      </p:sp>
      <p:sp>
        <p:nvSpPr>
          <p:cNvPr id="26" name="矩形: 圆角 24"/>
          <p:cNvSpPr/>
          <p:nvPr>
            <p:custDataLst>
              <p:tags r:id="rId5"/>
            </p:custDataLst>
          </p:nvPr>
        </p:nvSpPr>
        <p:spPr>
          <a:xfrm>
            <a:off x="3333274" y="3090386"/>
            <a:ext cx="2432685" cy="237649"/>
          </a:xfrm>
          <a:prstGeom prst="rect">
            <a:avLst/>
          </a:prstGeom>
          <a:solidFill>
            <a:srgbClr val="1184CF"/>
          </a:solidFill>
          <a:ln w="6350" cap="flat">
            <a:noFill/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激发政企队伍活力</a:t>
            </a:r>
            <a:r>
              <a:rPr kumimoji="0" lang="en-US" altLang="zh-CN" sz="105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</a:t>
            </a:r>
            <a:r>
              <a:rPr kumimoji="0" lang="zh-CN" altLang="en-US" sz="1050" b="1" i="0" u="none" strike="noStrike" kern="1200" cap="none" normalizeH="0" baseline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提升产能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3895" y="3382804"/>
            <a:ext cx="3888581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193040">
              <a:lnSpc>
                <a:spcPct val="150000"/>
              </a:lnSpc>
              <a:buClr>
                <a:srgbClr val="12276E"/>
              </a:buClr>
              <a:buSzPct val="60000"/>
              <a:buFont typeface="Wingdings" panose="05000000000000000000" charset="0"/>
              <a:buChar char="Ø"/>
              <a:defRPr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激发队伍活力：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通过队伍能力跃迁计划分级赋能、优化支撑，以练代学，搜集优秀案例进行分享，促进队伍能力提升。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65798" y="3878104"/>
            <a:ext cx="835819" cy="657225"/>
            <a:chOff x="4389719" y="5210177"/>
            <a:chExt cx="1061773" cy="72729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719" y="5557451"/>
              <a:ext cx="1061773" cy="380024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18994" y="5210177"/>
              <a:ext cx="532498" cy="347042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553" y="5210177"/>
              <a:ext cx="511552" cy="347042"/>
            </a:xfrm>
            <a:prstGeom prst="rect">
              <a:avLst/>
            </a:prstGeom>
          </p:spPr>
        </p:pic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4779" y="3771424"/>
            <a:ext cx="585788" cy="748665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1678305" y="3806666"/>
            <a:ext cx="2001679" cy="763429"/>
            <a:chOff x="718237" y="3781155"/>
            <a:chExt cx="2471882" cy="984513"/>
          </a:xfrm>
        </p:grpSpPr>
        <p:sp>
          <p:nvSpPr>
            <p:cNvPr id="64" name="TextBox 96"/>
            <p:cNvSpPr txBox="1"/>
            <p:nvPr/>
          </p:nvSpPr>
          <p:spPr bwMode="auto">
            <a:xfrm>
              <a:off x="903074" y="3781155"/>
              <a:ext cx="2016501" cy="215018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525" b="1" dirty="0">
                  <a:solidFill>
                    <a:schemeClr val="accent2"/>
                  </a:solidFill>
                  <a:cs typeface="+mn-cs"/>
                </a:rPr>
                <a:t>分层分级分班授课</a:t>
              </a:r>
            </a:p>
          </p:txBody>
        </p:sp>
        <p:sp>
          <p:nvSpPr>
            <p:cNvPr id="65" name="矩形 64"/>
            <p:cNvSpPr/>
            <p:nvPr>
              <p:custDataLst>
                <p:tags r:id="rId6"/>
              </p:custDataLst>
            </p:nvPr>
          </p:nvSpPr>
          <p:spPr>
            <a:xfrm>
              <a:off x="810585" y="4015779"/>
              <a:ext cx="1035592" cy="1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1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基础班</a:t>
              </a:r>
            </a:p>
          </p:txBody>
        </p:sp>
        <p:sp>
          <p:nvSpPr>
            <p:cNvPr id="66" name="TextBox 682"/>
            <p:cNvSpPr txBox="1"/>
            <p:nvPr/>
          </p:nvSpPr>
          <p:spPr>
            <a:xfrm>
              <a:off x="718237" y="4145800"/>
              <a:ext cx="1243429" cy="16277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400" b="1" dirty="0">
                  <a:solidFill>
                    <a:schemeClr val="tx1"/>
                  </a:solidFill>
                  <a:cs typeface="微软雅黑" panose="020B0503020204020204" charset="-122"/>
                </a:rPr>
                <a:t>入职时间</a:t>
              </a:r>
              <a:r>
                <a:rPr lang="en-US" altLang="zh-CN" sz="400" b="1" dirty="0">
                  <a:solidFill>
                    <a:schemeClr val="tx1"/>
                  </a:solidFill>
                  <a:cs typeface="微软雅黑" panose="020B0503020204020204" charset="-122"/>
                </a:rPr>
                <a:t>≤6</a:t>
              </a:r>
              <a:r>
                <a:rPr lang="zh-CN" altLang="en-US" sz="400" b="1" dirty="0">
                  <a:solidFill>
                    <a:schemeClr val="tx1"/>
                  </a:solidFill>
                  <a:cs typeface="微软雅黑" panose="020B0503020204020204" charset="-122"/>
                </a:rPr>
                <a:t>个月</a:t>
              </a:r>
            </a:p>
          </p:txBody>
        </p:sp>
        <p:sp>
          <p:nvSpPr>
            <p:cNvPr id="67" name="矩形 66"/>
            <p:cNvSpPr/>
            <p:nvPr>
              <p:custDataLst>
                <p:tags r:id="rId7"/>
              </p:custDataLst>
            </p:nvPr>
          </p:nvSpPr>
          <p:spPr>
            <a:xfrm>
              <a:off x="802030" y="4280383"/>
              <a:ext cx="219010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商务礼仪</a:t>
              </a:r>
            </a:p>
          </p:txBody>
        </p:sp>
        <p:sp>
          <p:nvSpPr>
            <p:cNvPr id="68" name="矩形 67"/>
            <p:cNvSpPr/>
            <p:nvPr>
              <p:custDataLst>
                <p:tags r:id="rId8"/>
              </p:custDataLst>
            </p:nvPr>
          </p:nvSpPr>
          <p:spPr>
            <a:xfrm>
              <a:off x="1059110" y="4279745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时间管理</a:t>
              </a:r>
            </a:p>
          </p:txBody>
        </p:sp>
        <p:sp>
          <p:nvSpPr>
            <p:cNvPr id="69" name="矩形 68"/>
            <p:cNvSpPr/>
            <p:nvPr>
              <p:custDataLst>
                <p:tags r:id="rId9"/>
              </p:custDataLst>
            </p:nvPr>
          </p:nvSpPr>
          <p:spPr>
            <a:xfrm>
              <a:off x="1497803" y="4278149"/>
              <a:ext cx="215589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产品能力</a:t>
              </a:r>
            </a:p>
          </p:txBody>
        </p:sp>
        <p:sp>
          <p:nvSpPr>
            <p:cNvPr id="70" name="矩形 69"/>
            <p:cNvSpPr/>
            <p:nvPr>
              <p:custDataLst>
                <p:tags r:id="rId10"/>
              </p:custDataLst>
            </p:nvPr>
          </p:nvSpPr>
          <p:spPr>
            <a:xfrm>
              <a:off x="1265315" y="4278467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客情建立</a:t>
              </a:r>
            </a:p>
          </p:txBody>
        </p:sp>
        <p:sp>
          <p:nvSpPr>
            <p:cNvPr id="71" name="TextBox 682"/>
            <p:cNvSpPr txBox="1"/>
            <p:nvPr/>
          </p:nvSpPr>
          <p:spPr>
            <a:xfrm>
              <a:off x="1926534" y="4135100"/>
              <a:ext cx="1263585" cy="196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400" b="1" dirty="0">
                  <a:solidFill>
                    <a:schemeClr val="tx1"/>
                  </a:solidFill>
                  <a:cs typeface="微软雅黑" panose="020B0503020204020204" charset="-122"/>
                </a:rPr>
                <a:t>入职时间＞</a:t>
              </a:r>
              <a:r>
                <a:rPr lang="en-US" altLang="zh-CN" sz="400" b="1" dirty="0">
                  <a:solidFill>
                    <a:schemeClr val="tx1"/>
                  </a:solidFill>
                  <a:cs typeface="微软雅黑" panose="020B0503020204020204" charset="-122"/>
                </a:rPr>
                <a:t>6</a:t>
              </a:r>
              <a:r>
                <a:rPr lang="zh-CN" altLang="en-US" sz="400" b="1" dirty="0">
                  <a:solidFill>
                    <a:schemeClr val="tx1"/>
                  </a:solidFill>
                  <a:cs typeface="微软雅黑" panose="020B0503020204020204" charset="-122"/>
                </a:rPr>
                <a:t>个月</a:t>
              </a:r>
            </a:p>
          </p:txBody>
        </p:sp>
        <p:sp>
          <p:nvSpPr>
            <p:cNvPr id="72" name="矩形 71"/>
            <p:cNvSpPr/>
            <p:nvPr>
              <p:custDataLst>
                <p:tags r:id="rId11"/>
              </p:custDataLst>
            </p:nvPr>
          </p:nvSpPr>
          <p:spPr>
            <a:xfrm>
              <a:off x="2018929" y="4015779"/>
              <a:ext cx="981267" cy="1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1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提升班</a:t>
              </a:r>
            </a:p>
          </p:txBody>
        </p:sp>
        <p:sp>
          <p:nvSpPr>
            <p:cNvPr id="73" name="矩形 72"/>
            <p:cNvSpPr/>
            <p:nvPr>
              <p:custDataLst>
                <p:tags r:id="rId12"/>
              </p:custDataLst>
            </p:nvPr>
          </p:nvSpPr>
          <p:spPr>
            <a:xfrm>
              <a:off x="2027162" y="4287402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融合营销</a:t>
              </a:r>
            </a:p>
          </p:txBody>
        </p:sp>
        <p:sp>
          <p:nvSpPr>
            <p:cNvPr id="74" name="矩形 73"/>
            <p:cNvSpPr/>
            <p:nvPr>
              <p:custDataLst>
                <p:tags r:id="rId13"/>
              </p:custDataLst>
            </p:nvPr>
          </p:nvSpPr>
          <p:spPr>
            <a:xfrm>
              <a:off x="2267454" y="4284530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场景攻坚</a:t>
              </a:r>
            </a:p>
          </p:txBody>
        </p:sp>
        <p:sp>
          <p:nvSpPr>
            <p:cNvPr id="75" name="矩形 74"/>
            <p:cNvSpPr/>
            <p:nvPr>
              <p:custDataLst>
                <p:tags r:id="rId14"/>
              </p:custDataLst>
            </p:nvPr>
          </p:nvSpPr>
          <p:spPr>
            <a:xfrm>
              <a:off x="2720881" y="4280064"/>
              <a:ext cx="291728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楼园代理</a:t>
              </a:r>
            </a:p>
          </p:txBody>
        </p:sp>
        <p:sp>
          <p:nvSpPr>
            <p:cNvPr id="76" name="矩形 75"/>
            <p:cNvSpPr/>
            <p:nvPr>
              <p:custDataLst>
                <p:tags r:id="rId15"/>
              </p:custDataLst>
            </p:nvPr>
          </p:nvSpPr>
          <p:spPr>
            <a:xfrm>
              <a:off x="2494600" y="4280383"/>
              <a:ext cx="256652" cy="47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184C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4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轻量化定制</a:t>
              </a: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61899" y="4084796"/>
            <a:ext cx="610553" cy="454343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1871663" y="4893945"/>
            <a:ext cx="5511641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成效：客户经理双高产品收入同比提升63.4%，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外包队伍核心线路通路比超35%</a:t>
            </a:r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49190" y="3382804"/>
            <a:ext cx="3593783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l" defTabSz="193040">
              <a:lnSpc>
                <a:spcPct val="150000"/>
              </a:lnSpc>
              <a:buClr>
                <a:srgbClr val="12276E"/>
              </a:buClr>
              <a:buSzPct val="60000"/>
              <a:buFont typeface="Wingdings" panose="05000000000000000000" charset="0"/>
              <a:buChar char="Ø"/>
              <a:defRPr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加强产能提升：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以融合套餐发展量为抓手，从每个人的有效商机量、下单施工时限、个人指标进展三方面开展日常盯控，市县两级同步落实盯控要求。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4993481" y="3931920"/>
            <a:ext cx="3489484" cy="750945"/>
            <a:chOff x="7079" y="6916"/>
            <a:chExt cx="6550" cy="1165"/>
          </a:xfrm>
        </p:grpSpPr>
        <p:cxnSp>
          <p:nvCxnSpPr>
            <p:cNvPr id="90" name="直接箭头连接符 89"/>
            <p:cNvCxnSpPr/>
            <p:nvPr/>
          </p:nvCxnSpPr>
          <p:spPr>
            <a:xfrm>
              <a:off x="8141" y="7040"/>
              <a:ext cx="64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9613" y="7040"/>
              <a:ext cx="37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7129" y="6916"/>
              <a:ext cx="1205" cy="505"/>
              <a:chOff x="554191" y="5122783"/>
              <a:chExt cx="1019937" cy="500659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713543" y="5122783"/>
                <a:ext cx="697627" cy="2462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zh-CN" altLang="en-US" sz="505" b="1" dirty="0">
                    <a:latin typeface="微软雅黑" panose="020B0503020204020204" charset="-122"/>
                    <a:ea typeface="微软雅黑" panose="020B0503020204020204" charset="-122"/>
                  </a:rPr>
                  <a:t>商机环节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54191" y="5389185"/>
                <a:ext cx="1019937" cy="2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每人1-2个有效商机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8624" y="6918"/>
              <a:ext cx="1139" cy="493"/>
              <a:chOff x="1505415" y="5126872"/>
              <a:chExt cx="964368" cy="488976"/>
            </a:xfrm>
          </p:grpSpPr>
          <p:sp>
            <p:nvSpPr>
              <p:cNvPr id="96" name="文本框 95"/>
              <p:cNvSpPr txBox="1"/>
              <p:nvPr/>
            </p:nvSpPr>
            <p:spPr>
              <a:xfrm>
                <a:off x="1645288" y="5126872"/>
                <a:ext cx="697628" cy="2462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zh-CN" altLang="en-US" sz="505" b="1" dirty="0">
                    <a:latin typeface="微软雅黑" panose="020B0503020204020204" charset="-122"/>
                    <a:ea typeface="微软雅黑" panose="020B0503020204020204" charset="-122"/>
                  </a:rPr>
                  <a:t>签约下单</a:t>
                </a: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1505415" y="5381509"/>
                <a:ext cx="964368" cy="234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每天跟进商机进度</a:t>
                </a: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9867" y="6916"/>
              <a:ext cx="1096" cy="485"/>
              <a:chOff x="2473136" y="5126872"/>
              <a:chExt cx="928031" cy="481023"/>
            </a:xfrm>
          </p:grpSpPr>
          <p:sp>
            <p:nvSpPr>
              <p:cNvPr id="99" name="文本框 98"/>
              <p:cNvSpPr txBox="1"/>
              <p:nvPr/>
            </p:nvSpPr>
            <p:spPr>
              <a:xfrm>
                <a:off x="2577033" y="5126872"/>
                <a:ext cx="697628" cy="2462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zh-CN" altLang="en-US" sz="505" b="1" dirty="0">
                    <a:latin typeface="微软雅黑" panose="020B0503020204020204" charset="-122"/>
                    <a:ea typeface="微软雅黑" panose="020B0503020204020204" charset="-122"/>
                  </a:rPr>
                  <a:t>系统流转</a:t>
                </a: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2473136" y="5373566"/>
                <a:ext cx="928031" cy="234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各环节不超过</a:t>
                </a:r>
                <a:r>
                  <a:rPr lang="en-US" altLang="zh-CN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天</a:t>
                </a:r>
                <a:endParaRPr lang="en-US" altLang="zh-CN" sz="395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11267" y="6916"/>
              <a:ext cx="993" cy="485"/>
              <a:chOff x="3554120" y="5126872"/>
              <a:chExt cx="840401" cy="481044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3625505" y="5126872"/>
                <a:ext cx="697628" cy="2462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zh-CN" altLang="en-US" sz="505" b="1" dirty="0">
                    <a:latin typeface="微软雅黑" panose="020B0503020204020204" charset="-122"/>
                    <a:ea typeface="微软雅黑" panose="020B0503020204020204" charset="-122"/>
                  </a:rPr>
                  <a:t>网络施工</a:t>
                </a: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3554120" y="5373566"/>
                <a:ext cx="840401" cy="234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安装时限</a:t>
                </a:r>
                <a:r>
                  <a:rPr lang="en-US" altLang="zh-CN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3-4</a:t>
                </a:r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天</a:t>
                </a:r>
              </a:p>
            </p:txBody>
          </p:sp>
        </p:grpSp>
        <p:cxnSp>
          <p:nvCxnSpPr>
            <p:cNvPr id="104" name="直接箭头连接符 103"/>
            <p:cNvCxnSpPr/>
            <p:nvPr/>
          </p:nvCxnSpPr>
          <p:spPr>
            <a:xfrm>
              <a:off x="10813" y="7040"/>
              <a:ext cx="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>
              <a:off x="12175" y="7040"/>
              <a:ext cx="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/>
            <p:cNvGrpSpPr/>
            <p:nvPr/>
          </p:nvGrpSpPr>
          <p:grpSpPr>
            <a:xfrm>
              <a:off x="12467" y="6916"/>
              <a:ext cx="1139" cy="485"/>
              <a:chOff x="3492135" y="5126872"/>
              <a:chExt cx="964368" cy="481023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3625505" y="5126872"/>
                <a:ext cx="697628" cy="24622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zh-CN" altLang="en-US" sz="505" b="1" dirty="0">
                    <a:latin typeface="微软雅黑" panose="020B0503020204020204" charset="-122"/>
                    <a:ea typeface="微软雅黑" panose="020B0503020204020204" charset="-122"/>
                  </a:rPr>
                  <a:t>业务竣工</a:t>
                </a: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492135" y="5373566"/>
                <a:ext cx="964368" cy="234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95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时间进度达标情况</a:t>
                </a: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7079" y="7445"/>
              <a:ext cx="6550" cy="636"/>
              <a:chOff x="7287" y="7445"/>
              <a:chExt cx="6550" cy="636"/>
            </a:xfrm>
          </p:grpSpPr>
          <p:sp>
            <p:nvSpPr>
              <p:cNvPr id="110" name="Freeform 10"/>
              <p:cNvSpPr>
                <a:spLocks noEditPoints="1"/>
              </p:cNvSpPr>
              <p:nvPr/>
            </p:nvSpPr>
            <p:spPr>
              <a:xfrm>
                <a:off x="7328" y="7500"/>
                <a:ext cx="191" cy="223"/>
              </a:xfrm>
              <a:custGeom>
                <a:avLst/>
                <a:gdLst>
                  <a:gd name="txL" fmla="*/ 0 w 937"/>
                  <a:gd name="txT" fmla="*/ 0 h 1023"/>
                  <a:gd name="txR" fmla="*/ 937 w 937"/>
                  <a:gd name="txB" fmla="*/ 1023 h 1023"/>
                </a:gdLst>
                <a:ahLst/>
                <a:cxnLst>
                  <a:cxn ang="0">
                    <a:pos x="569" y="0"/>
                  </a:cxn>
                  <a:cxn ang="0">
                    <a:pos x="848" y="167"/>
                  </a:cxn>
                  <a:cxn ang="0">
                    <a:pos x="529" y="695"/>
                  </a:cxn>
                  <a:cxn ang="0">
                    <a:pos x="380" y="788"/>
                  </a:cxn>
                  <a:cxn ang="0">
                    <a:pos x="229" y="798"/>
                  </a:cxn>
                  <a:cxn ang="0">
                    <a:pos x="249" y="527"/>
                  </a:cxn>
                  <a:cxn ang="0">
                    <a:pos x="569" y="0"/>
                  </a:cxn>
                  <a:cxn ang="0">
                    <a:pos x="569" y="0"/>
                  </a:cxn>
                  <a:cxn ang="0">
                    <a:pos x="836" y="1007"/>
                  </a:cxn>
                  <a:cxn ang="0">
                    <a:pos x="854" y="904"/>
                  </a:cxn>
                  <a:cxn ang="0">
                    <a:pos x="549" y="898"/>
                  </a:cxn>
                  <a:cxn ang="0">
                    <a:pos x="937" y="872"/>
                  </a:cxn>
                  <a:cxn ang="0">
                    <a:pos x="935" y="832"/>
                  </a:cxn>
                  <a:cxn ang="0">
                    <a:pos x="822" y="820"/>
                  </a:cxn>
                  <a:cxn ang="0">
                    <a:pos x="933" y="806"/>
                  </a:cxn>
                  <a:cxn ang="0">
                    <a:pos x="891" y="726"/>
                  </a:cxn>
                  <a:cxn ang="0">
                    <a:pos x="607" y="693"/>
                  </a:cxn>
                  <a:cxn ang="0">
                    <a:pos x="599" y="772"/>
                  </a:cxn>
                  <a:cxn ang="0">
                    <a:pos x="722" y="802"/>
                  </a:cxn>
                  <a:cxn ang="0">
                    <a:pos x="0" y="834"/>
                  </a:cxn>
                  <a:cxn ang="0">
                    <a:pos x="10" y="910"/>
                  </a:cxn>
                  <a:cxn ang="0">
                    <a:pos x="477" y="963"/>
                  </a:cxn>
                  <a:cxn ang="0">
                    <a:pos x="294" y="967"/>
                  </a:cxn>
                  <a:cxn ang="0">
                    <a:pos x="304" y="1023"/>
                  </a:cxn>
                  <a:cxn ang="0">
                    <a:pos x="836" y="1007"/>
                  </a:cxn>
                  <a:cxn ang="0">
                    <a:pos x="836" y="1007"/>
                  </a:cxn>
                  <a:cxn ang="0">
                    <a:pos x="366" y="732"/>
                  </a:cxn>
                  <a:cxn ang="0">
                    <a:pos x="477" y="663"/>
                  </a:cxn>
                  <a:cxn ang="0">
                    <a:pos x="302" y="559"/>
                  </a:cxn>
                  <a:cxn ang="0">
                    <a:pos x="294" y="687"/>
                  </a:cxn>
                  <a:cxn ang="0">
                    <a:pos x="366" y="732"/>
                  </a:cxn>
                  <a:cxn ang="0">
                    <a:pos x="366" y="732"/>
                  </a:cxn>
                  <a:cxn ang="0">
                    <a:pos x="750" y="167"/>
                  </a:cxn>
                  <a:cxn ang="0">
                    <a:pos x="495" y="591"/>
                  </a:cxn>
                  <a:cxn ang="0">
                    <a:pos x="523" y="607"/>
                  </a:cxn>
                  <a:cxn ang="0">
                    <a:pos x="778" y="183"/>
                  </a:cxn>
                  <a:cxn ang="0">
                    <a:pos x="750" y="167"/>
                  </a:cxn>
                  <a:cxn ang="0">
                    <a:pos x="750" y="167"/>
                  </a:cxn>
                  <a:cxn ang="0">
                    <a:pos x="589" y="68"/>
                  </a:cxn>
                  <a:cxn ang="0">
                    <a:pos x="334" y="492"/>
                  </a:cxn>
                  <a:cxn ang="0">
                    <a:pos x="390" y="527"/>
                  </a:cxn>
                  <a:cxn ang="0">
                    <a:pos x="645" y="102"/>
                  </a:cxn>
                  <a:cxn ang="0">
                    <a:pos x="589" y="68"/>
                  </a:cxn>
                </a:cxnLst>
                <a:rect l="txL" t="txT" r="txR" b="txB"/>
                <a:pathLst>
                  <a:path w="937" h="1023">
                    <a:moveTo>
                      <a:pt x="569" y="0"/>
                    </a:moveTo>
                    <a:lnTo>
                      <a:pt x="848" y="167"/>
                    </a:lnTo>
                    <a:lnTo>
                      <a:pt x="529" y="695"/>
                    </a:lnTo>
                    <a:lnTo>
                      <a:pt x="380" y="788"/>
                    </a:lnTo>
                    <a:lnTo>
                      <a:pt x="229" y="798"/>
                    </a:lnTo>
                    <a:lnTo>
                      <a:pt x="249" y="527"/>
                    </a:lnTo>
                    <a:lnTo>
                      <a:pt x="569" y="0"/>
                    </a:lnTo>
                    <a:lnTo>
                      <a:pt x="569" y="0"/>
                    </a:lnTo>
                    <a:close/>
                    <a:moveTo>
                      <a:pt x="836" y="1007"/>
                    </a:moveTo>
                    <a:lnTo>
                      <a:pt x="854" y="904"/>
                    </a:lnTo>
                    <a:lnTo>
                      <a:pt x="549" y="898"/>
                    </a:lnTo>
                    <a:lnTo>
                      <a:pt x="937" y="872"/>
                    </a:lnTo>
                    <a:lnTo>
                      <a:pt x="935" y="832"/>
                    </a:lnTo>
                    <a:lnTo>
                      <a:pt x="822" y="820"/>
                    </a:lnTo>
                    <a:lnTo>
                      <a:pt x="933" y="806"/>
                    </a:lnTo>
                    <a:lnTo>
                      <a:pt x="891" y="726"/>
                    </a:lnTo>
                    <a:lnTo>
                      <a:pt x="607" y="693"/>
                    </a:lnTo>
                    <a:lnTo>
                      <a:pt x="599" y="772"/>
                    </a:lnTo>
                    <a:lnTo>
                      <a:pt x="722" y="802"/>
                    </a:lnTo>
                    <a:lnTo>
                      <a:pt x="0" y="834"/>
                    </a:lnTo>
                    <a:lnTo>
                      <a:pt x="10" y="910"/>
                    </a:lnTo>
                    <a:lnTo>
                      <a:pt x="477" y="963"/>
                    </a:lnTo>
                    <a:lnTo>
                      <a:pt x="294" y="967"/>
                    </a:lnTo>
                    <a:lnTo>
                      <a:pt x="304" y="1023"/>
                    </a:lnTo>
                    <a:lnTo>
                      <a:pt x="836" y="1007"/>
                    </a:lnTo>
                    <a:lnTo>
                      <a:pt x="836" y="1007"/>
                    </a:lnTo>
                    <a:close/>
                    <a:moveTo>
                      <a:pt x="366" y="732"/>
                    </a:moveTo>
                    <a:lnTo>
                      <a:pt x="477" y="663"/>
                    </a:lnTo>
                    <a:lnTo>
                      <a:pt x="302" y="559"/>
                    </a:lnTo>
                    <a:lnTo>
                      <a:pt x="294" y="687"/>
                    </a:lnTo>
                    <a:lnTo>
                      <a:pt x="366" y="732"/>
                    </a:lnTo>
                    <a:lnTo>
                      <a:pt x="366" y="732"/>
                    </a:lnTo>
                    <a:close/>
                    <a:moveTo>
                      <a:pt x="750" y="167"/>
                    </a:moveTo>
                    <a:lnTo>
                      <a:pt x="495" y="591"/>
                    </a:lnTo>
                    <a:lnTo>
                      <a:pt x="523" y="607"/>
                    </a:lnTo>
                    <a:lnTo>
                      <a:pt x="778" y="183"/>
                    </a:lnTo>
                    <a:lnTo>
                      <a:pt x="750" y="167"/>
                    </a:lnTo>
                    <a:lnTo>
                      <a:pt x="750" y="167"/>
                    </a:lnTo>
                    <a:close/>
                    <a:moveTo>
                      <a:pt x="589" y="68"/>
                    </a:moveTo>
                    <a:lnTo>
                      <a:pt x="334" y="492"/>
                    </a:lnTo>
                    <a:lnTo>
                      <a:pt x="390" y="527"/>
                    </a:lnTo>
                    <a:lnTo>
                      <a:pt x="645" y="102"/>
                    </a:lnTo>
                    <a:lnTo>
                      <a:pt x="589" y="6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algn="ctr"/>
                <a:endParaRPr sz="1015" b="1">
                  <a:solidFill>
                    <a:srgbClr val="000000"/>
                  </a:solidFill>
                  <a:latin typeface="Impact" panose="020B0806030902050204" pitchFamily="2" charset="0"/>
                  <a:ea typeface="微软雅黑" panose="020B0503020204020204" charset="-122"/>
                  <a:sym typeface="Impact" panose="020B0806030902050204" pitchFamily="2" charset="0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7502" y="7445"/>
                <a:ext cx="1200" cy="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65" b="1" dirty="0">
                    <a:latin typeface="微软雅黑" panose="020B0503020204020204" charset="-122"/>
                    <a:ea typeface="微软雅黑" panose="020B0503020204020204" charset="-122"/>
                  </a:rPr>
                  <a:t>商机不足人员</a:t>
                </a: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287" y="7724"/>
                <a:ext cx="1344" cy="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905" indent="-128905" algn="ctr">
                  <a:buFont typeface="Wingdings" panose="05000000000000000000" pitchFamily="2" charset="2"/>
                  <a:buChar char="ü"/>
                </a:pPr>
                <a:r>
                  <a:rPr lang="zh-CN" altLang="en-US" sz="450" b="1" dirty="0">
                    <a:latin typeface="微软雅黑" panose="020B0503020204020204" charset="-122"/>
                    <a:ea typeface="微软雅黑" panose="020B0503020204020204" charset="-122"/>
                  </a:rPr>
                  <a:t>加强营销和跟访</a:t>
                </a:r>
              </a:p>
            </p:txBody>
          </p:sp>
          <p:sp>
            <p:nvSpPr>
              <p:cNvPr id="113" name="Freeform 10"/>
              <p:cNvSpPr>
                <a:spLocks noEditPoints="1"/>
              </p:cNvSpPr>
              <p:nvPr/>
            </p:nvSpPr>
            <p:spPr>
              <a:xfrm>
                <a:off x="8897" y="7500"/>
                <a:ext cx="191" cy="223"/>
              </a:xfrm>
              <a:custGeom>
                <a:avLst/>
                <a:gdLst>
                  <a:gd name="txL" fmla="*/ 0 w 937"/>
                  <a:gd name="txT" fmla="*/ 0 h 1023"/>
                  <a:gd name="txR" fmla="*/ 937 w 937"/>
                  <a:gd name="txB" fmla="*/ 1023 h 1023"/>
                </a:gdLst>
                <a:ahLst/>
                <a:cxnLst>
                  <a:cxn ang="0">
                    <a:pos x="569" y="0"/>
                  </a:cxn>
                  <a:cxn ang="0">
                    <a:pos x="848" y="167"/>
                  </a:cxn>
                  <a:cxn ang="0">
                    <a:pos x="529" y="695"/>
                  </a:cxn>
                  <a:cxn ang="0">
                    <a:pos x="380" y="788"/>
                  </a:cxn>
                  <a:cxn ang="0">
                    <a:pos x="229" y="798"/>
                  </a:cxn>
                  <a:cxn ang="0">
                    <a:pos x="249" y="527"/>
                  </a:cxn>
                  <a:cxn ang="0">
                    <a:pos x="569" y="0"/>
                  </a:cxn>
                  <a:cxn ang="0">
                    <a:pos x="569" y="0"/>
                  </a:cxn>
                  <a:cxn ang="0">
                    <a:pos x="836" y="1007"/>
                  </a:cxn>
                  <a:cxn ang="0">
                    <a:pos x="854" y="904"/>
                  </a:cxn>
                  <a:cxn ang="0">
                    <a:pos x="549" y="898"/>
                  </a:cxn>
                  <a:cxn ang="0">
                    <a:pos x="937" y="872"/>
                  </a:cxn>
                  <a:cxn ang="0">
                    <a:pos x="935" y="832"/>
                  </a:cxn>
                  <a:cxn ang="0">
                    <a:pos x="822" y="820"/>
                  </a:cxn>
                  <a:cxn ang="0">
                    <a:pos x="933" y="806"/>
                  </a:cxn>
                  <a:cxn ang="0">
                    <a:pos x="891" y="726"/>
                  </a:cxn>
                  <a:cxn ang="0">
                    <a:pos x="607" y="693"/>
                  </a:cxn>
                  <a:cxn ang="0">
                    <a:pos x="599" y="772"/>
                  </a:cxn>
                  <a:cxn ang="0">
                    <a:pos x="722" y="802"/>
                  </a:cxn>
                  <a:cxn ang="0">
                    <a:pos x="0" y="834"/>
                  </a:cxn>
                  <a:cxn ang="0">
                    <a:pos x="10" y="910"/>
                  </a:cxn>
                  <a:cxn ang="0">
                    <a:pos x="477" y="963"/>
                  </a:cxn>
                  <a:cxn ang="0">
                    <a:pos x="294" y="967"/>
                  </a:cxn>
                  <a:cxn ang="0">
                    <a:pos x="304" y="1023"/>
                  </a:cxn>
                  <a:cxn ang="0">
                    <a:pos x="836" y="1007"/>
                  </a:cxn>
                  <a:cxn ang="0">
                    <a:pos x="836" y="1007"/>
                  </a:cxn>
                  <a:cxn ang="0">
                    <a:pos x="366" y="732"/>
                  </a:cxn>
                  <a:cxn ang="0">
                    <a:pos x="477" y="663"/>
                  </a:cxn>
                  <a:cxn ang="0">
                    <a:pos x="302" y="559"/>
                  </a:cxn>
                  <a:cxn ang="0">
                    <a:pos x="294" y="687"/>
                  </a:cxn>
                  <a:cxn ang="0">
                    <a:pos x="366" y="732"/>
                  </a:cxn>
                  <a:cxn ang="0">
                    <a:pos x="366" y="732"/>
                  </a:cxn>
                  <a:cxn ang="0">
                    <a:pos x="750" y="167"/>
                  </a:cxn>
                  <a:cxn ang="0">
                    <a:pos x="495" y="591"/>
                  </a:cxn>
                  <a:cxn ang="0">
                    <a:pos x="523" y="607"/>
                  </a:cxn>
                  <a:cxn ang="0">
                    <a:pos x="778" y="183"/>
                  </a:cxn>
                  <a:cxn ang="0">
                    <a:pos x="750" y="167"/>
                  </a:cxn>
                  <a:cxn ang="0">
                    <a:pos x="750" y="167"/>
                  </a:cxn>
                  <a:cxn ang="0">
                    <a:pos x="589" y="68"/>
                  </a:cxn>
                  <a:cxn ang="0">
                    <a:pos x="334" y="492"/>
                  </a:cxn>
                  <a:cxn ang="0">
                    <a:pos x="390" y="527"/>
                  </a:cxn>
                  <a:cxn ang="0">
                    <a:pos x="645" y="102"/>
                  </a:cxn>
                  <a:cxn ang="0">
                    <a:pos x="589" y="68"/>
                  </a:cxn>
                </a:cxnLst>
                <a:rect l="txL" t="txT" r="txR" b="txB"/>
                <a:pathLst>
                  <a:path w="937" h="1023">
                    <a:moveTo>
                      <a:pt x="569" y="0"/>
                    </a:moveTo>
                    <a:lnTo>
                      <a:pt x="848" y="167"/>
                    </a:lnTo>
                    <a:lnTo>
                      <a:pt x="529" y="695"/>
                    </a:lnTo>
                    <a:lnTo>
                      <a:pt x="380" y="788"/>
                    </a:lnTo>
                    <a:lnTo>
                      <a:pt x="229" y="798"/>
                    </a:lnTo>
                    <a:lnTo>
                      <a:pt x="249" y="527"/>
                    </a:lnTo>
                    <a:lnTo>
                      <a:pt x="569" y="0"/>
                    </a:lnTo>
                    <a:lnTo>
                      <a:pt x="569" y="0"/>
                    </a:lnTo>
                    <a:close/>
                    <a:moveTo>
                      <a:pt x="836" y="1007"/>
                    </a:moveTo>
                    <a:lnTo>
                      <a:pt x="854" y="904"/>
                    </a:lnTo>
                    <a:lnTo>
                      <a:pt x="549" y="898"/>
                    </a:lnTo>
                    <a:lnTo>
                      <a:pt x="937" y="872"/>
                    </a:lnTo>
                    <a:lnTo>
                      <a:pt x="935" y="832"/>
                    </a:lnTo>
                    <a:lnTo>
                      <a:pt x="822" y="820"/>
                    </a:lnTo>
                    <a:lnTo>
                      <a:pt x="933" y="806"/>
                    </a:lnTo>
                    <a:lnTo>
                      <a:pt x="891" y="726"/>
                    </a:lnTo>
                    <a:lnTo>
                      <a:pt x="607" y="693"/>
                    </a:lnTo>
                    <a:lnTo>
                      <a:pt x="599" y="772"/>
                    </a:lnTo>
                    <a:lnTo>
                      <a:pt x="722" y="802"/>
                    </a:lnTo>
                    <a:lnTo>
                      <a:pt x="0" y="834"/>
                    </a:lnTo>
                    <a:lnTo>
                      <a:pt x="10" y="910"/>
                    </a:lnTo>
                    <a:lnTo>
                      <a:pt x="477" y="963"/>
                    </a:lnTo>
                    <a:lnTo>
                      <a:pt x="294" y="967"/>
                    </a:lnTo>
                    <a:lnTo>
                      <a:pt x="304" y="1023"/>
                    </a:lnTo>
                    <a:lnTo>
                      <a:pt x="836" y="1007"/>
                    </a:lnTo>
                    <a:lnTo>
                      <a:pt x="836" y="1007"/>
                    </a:lnTo>
                    <a:close/>
                    <a:moveTo>
                      <a:pt x="366" y="732"/>
                    </a:moveTo>
                    <a:lnTo>
                      <a:pt x="477" y="663"/>
                    </a:lnTo>
                    <a:lnTo>
                      <a:pt x="302" y="559"/>
                    </a:lnTo>
                    <a:lnTo>
                      <a:pt x="294" y="687"/>
                    </a:lnTo>
                    <a:lnTo>
                      <a:pt x="366" y="732"/>
                    </a:lnTo>
                    <a:lnTo>
                      <a:pt x="366" y="732"/>
                    </a:lnTo>
                    <a:close/>
                    <a:moveTo>
                      <a:pt x="750" y="167"/>
                    </a:moveTo>
                    <a:lnTo>
                      <a:pt x="495" y="591"/>
                    </a:lnTo>
                    <a:lnTo>
                      <a:pt x="523" y="607"/>
                    </a:lnTo>
                    <a:lnTo>
                      <a:pt x="778" y="183"/>
                    </a:lnTo>
                    <a:lnTo>
                      <a:pt x="750" y="167"/>
                    </a:lnTo>
                    <a:lnTo>
                      <a:pt x="750" y="167"/>
                    </a:lnTo>
                    <a:close/>
                    <a:moveTo>
                      <a:pt x="589" y="68"/>
                    </a:moveTo>
                    <a:lnTo>
                      <a:pt x="334" y="492"/>
                    </a:lnTo>
                    <a:lnTo>
                      <a:pt x="390" y="527"/>
                    </a:lnTo>
                    <a:lnTo>
                      <a:pt x="645" y="102"/>
                    </a:lnTo>
                    <a:lnTo>
                      <a:pt x="589" y="6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algn="ctr"/>
                <a:endParaRPr sz="1015" b="1">
                  <a:solidFill>
                    <a:srgbClr val="000000"/>
                  </a:solidFill>
                  <a:latin typeface="Impact" panose="020B0806030902050204" pitchFamily="2" charset="0"/>
                  <a:ea typeface="微软雅黑" panose="020B0503020204020204" charset="-122"/>
                  <a:sym typeface="Impact" panose="020B0806030902050204" pitchFamily="2" charset="0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9070" y="7445"/>
                <a:ext cx="897" cy="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65" b="1" dirty="0">
                    <a:latin typeface="微软雅黑" panose="020B0503020204020204" charset="-122"/>
                    <a:ea typeface="微软雅黑" panose="020B0503020204020204" charset="-122"/>
                  </a:rPr>
                  <a:t>工单超时</a:t>
                </a: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8762" y="7724"/>
                <a:ext cx="1465" cy="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905" indent="-128905" algn="ctr">
                  <a:buFont typeface="Wingdings" panose="05000000000000000000" pitchFamily="2" charset="2"/>
                  <a:buChar char="ü"/>
                </a:pPr>
                <a:r>
                  <a:rPr lang="zh-CN" altLang="en-US" sz="450" b="1" dirty="0">
                    <a:latin typeface="微软雅黑" panose="020B0503020204020204" charset="-122"/>
                    <a:ea typeface="微软雅黑" panose="020B0503020204020204" charset="-122"/>
                  </a:rPr>
                  <a:t>超时工单及时升级</a:t>
                </a:r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>
              <a:xfrm>
                <a:off x="10263" y="7500"/>
                <a:ext cx="191" cy="223"/>
              </a:xfrm>
              <a:custGeom>
                <a:avLst/>
                <a:gdLst>
                  <a:gd name="txL" fmla="*/ 0 w 937"/>
                  <a:gd name="txT" fmla="*/ 0 h 1023"/>
                  <a:gd name="txR" fmla="*/ 937 w 937"/>
                  <a:gd name="txB" fmla="*/ 1023 h 1023"/>
                </a:gdLst>
                <a:ahLst/>
                <a:cxnLst>
                  <a:cxn ang="0">
                    <a:pos x="569" y="0"/>
                  </a:cxn>
                  <a:cxn ang="0">
                    <a:pos x="848" y="167"/>
                  </a:cxn>
                  <a:cxn ang="0">
                    <a:pos x="529" y="695"/>
                  </a:cxn>
                  <a:cxn ang="0">
                    <a:pos x="380" y="788"/>
                  </a:cxn>
                  <a:cxn ang="0">
                    <a:pos x="229" y="798"/>
                  </a:cxn>
                  <a:cxn ang="0">
                    <a:pos x="249" y="527"/>
                  </a:cxn>
                  <a:cxn ang="0">
                    <a:pos x="569" y="0"/>
                  </a:cxn>
                  <a:cxn ang="0">
                    <a:pos x="569" y="0"/>
                  </a:cxn>
                  <a:cxn ang="0">
                    <a:pos x="836" y="1007"/>
                  </a:cxn>
                  <a:cxn ang="0">
                    <a:pos x="854" y="904"/>
                  </a:cxn>
                  <a:cxn ang="0">
                    <a:pos x="549" y="898"/>
                  </a:cxn>
                  <a:cxn ang="0">
                    <a:pos x="937" y="872"/>
                  </a:cxn>
                  <a:cxn ang="0">
                    <a:pos x="935" y="832"/>
                  </a:cxn>
                  <a:cxn ang="0">
                    <a:pos x="822" y="820"/>
                  </a:cxn>
                  <a:cxn ang="0">
                    <a:pos x="933" y="806"/>
                  </a:cxn>
                  <a:cxn ang="0">
                    <a:pos x="891" y="726"/>
                  </a:cxn>
                  <a:cxn ang="0">
                    <a:pos x="607" y="693"/>
                  </a:cxn>
                  <a:cxn ang="0">
                    <a:pos x="599" y="772"/>
                  </a:cxn>
                  <a:cxn ang="0">
                    <a:pos x="722" y="802"/>
                  </a:cxn>
                  <a:cxn ang="0">
                    <a:pos x="0" y="834"/>
                  </a:cxn>
                  <a:cxn ang="0">
                    <a:pos x="10" y="910"/>
                  </a:cxn>
                  <a:cxn ang="0">
                    <a:pos x="477" y="963"/>
                  </a:cxn>
                  <a:cxn ang="0">
                    <a:pos x="294" y="967"/>
                  </a:cxn>
                  <a:cxn ang="0">
                    <a:pos x="304" y="1023"/>
                  </a:cxn>
                  <a:cxn ang="0">
                    <a:pos x="836" y="1007"/>
                  </a:cxn>
                  <a:cxn ang="0">
                    <a:pos x="836" y="1007"/>
                  </a:cxn>
                  <a:cxn ang="0">
                    <a:pos x="366" y="732"/>
                  </a:cxn>
                  <a:cxn ang="0">
                    <a:pos x="477" y="663"/>
                  </a:cxn>
                  <a:cxn ang="0">
                    <a:pos x="302" y="559"/>
                  </a:cxn>
                  <a:cxn ang="0">
                    <a:pos x="294" y="687"/>
                  </a:cxn>
                  <a:cxn ang="0">
                    <a:pos x="366" y="732"/>
                  </a:cxn>
                  <a:cxn ang="0">
                    <a:pos x="366" y="732"/>
                  </a:cxn>
                  <a:cxn ang="0">
                    <a:pos x="750" y="167"/>
                  </a:cxn>
                  <a:cxn ang="0">
                    <a:pos x="495" y="591"/>
                  </a:cxn>
                  <a:cxn ang="0">
                    <a:pos x="523" y="607"/>
                  </a:cxn>
                  <a:cxn ang="0">
                    <a:pos x="778" y="183"/>
                  </a:cxn>
                  <a:cxn ang="0">
                    <a:pos x="750" y="167"/>
                  </a:cxn>
                  <a:cxn ang="0">
                    <a:pos x="750" y="167"/>
                  </a:cxn>
                  <a:cxn ang="0">
                    <a:pos x="589" y="68"/>
                  </a:cxn>
                  <a:cxn ang="0">
                    <a:pos x="334" y="492"/>
                  </a:cxn>
                  <a:cxn ang="0">
                    <a:pos x="390" y="527"/>
                  </a:cxn>
                  <a:cxn ang="0">
                    <a:pos x="645" y="102"/>
                  </a:cxn>
                  <a:cxn ang="0">
                    <a:pos x="589" y="68"/>
                  </a:cxn>
                </a:cxnLst>
                <a:rect l="txL" t="txT" r="txR" b="txB"/>
                <a:pathLst>
                  <a:path w="937" h="1023">
                    <a:moveTo>
                      <a:pt x="569" y="0"/>
                    </a:moveTo>
                    <a:lnTo>
                      <a:pt x="848" y="167"/>
                    </a:lnTo>
                    <a:lnTo>
                      <a:pt x="529" y="695"/>
                    </a:lnTo>
                    <a:lnTo>
                      <a:pt x="380" y="788"/>
                    </a:lnTo>
                    <a:lnTo>
                      <a:pt x="229" y="798"/>
                    </a:lnTo>
                    <a:lnTo>
                      <a:pt x="249" y="527"/>
                    </a:lnTo>
                    <a:lnTo>
                      <a:pt x="569" y="0"/>
                    </a:lnTo>
                    <a:lnTo>
                      <a:pt x="569" y="0"/>
                    </a:lnTo>
                    <a:close/>
                    <a:moveTo>
                      <a:pt x="836" y="1007"/>
                    </a:moveTo>
                    <a:lnTo>
                      <a:pt x="854" y="904"/>
                    </a:lnTo>
                    <a:lnTo>
                      <a:pt x="549" y="898"/>
                    </a:lnTo>
                    <a:lnTo>
                      <a:pt x="937" y="872"/>
                    </a:lnTo>
                    <a:lnTo>
                      <a:pt x="935" y="832"/>
                    </a:lnTo>
                    <a:lnTo>
                      <a:pt x="822" y="820"/>
                    </a:lnTo>
                    <a:lnTo>
                      <a:pt x="933" y="806"/>
                    </a:lnTo>
                    <a:lnTo>
                      <a:pt x="891" y="726"/>
                    </a:lnTo>
                    <a:lnTo>
                      <a:pt x="607" y="693"/>
                    </a:lnTo>
                    <a:lnTo>
                      <a:pt x="599" y="772"/>
                    </a:lnTo>
                    <a:lnTo>
                      <a:pt x="722" y="802"/>
                    </a:lnTo>
                    <a:lnTo>
                      <a:pt x="0" y="834"/>
                    </a:lnTo>
                    <a:lnTo>
                      <a:pt x="10" y="910"/>
                    </a:lnTo>
                    <a:lnTo>
                      <a:pt x="477" y="963"/>
                    </a:lnTo>
                    <a:lnTo>
                      <a:pt x="294" y="967"/>
                    </a:lnTo>
                    <a:lnTo>
                      <a:pt x="304" y="1023"/>
                    </a:lnTo>
                    <a:lnTo>
                      <a:pt x="836" y="1007"/>
                    </a:lnTo>
                    <a:lnTo>
                      <a:pt x="836" y="1007"/>
                    </a:lnTo>
                    <a:close/>
                    <a:moveTo>
                      <a:pt x="366" y="732"/>
                    </a:moveTo>
                    <a:lnTo>
                      <a:pt x="477" y="663"/>
                    </a:lnTo>
                    <a:lnTo>
                      <a:pt x="302" y="559"/>
                    </a:lnTo>
                    <a:lnTo>
                      <a:pt x="294" y="687"/>
                    </a:lnTo>
                    <a:lnTo>
                      <a:pt x="366" y="732"/>
                    </a:lnTo>
                    <a:lnTo>
                      <a:pt x="366" y="732"/>
                    </a:lnTo>
                    <a:close/>
                    <a:moveTo>
                      <a:pt x="750" y="167"/>
                    </a:moveTo>
                    <a:lnTo>
                      <a:pt x="495" y="591"/>
                    </a:lnTo>
                    <a:lnTo>
                      <a:pt x="523" y="607"/>
                    </a:lnTo>
                    <a:lnTo>
                      <a:pt x="778" y="183"/>
                    </a:lnTo>
                    <a:lnTo>
                      <a:pt x="750" y="167"/>
                    </a:lnTo>
                    <a:lnTo>
                      <a:pt x="750" y="167"/>
                    </a:lnTo>
                    <a:close/>
                    <a:moveTo>
                      <a:pt x="589" y="68"/>
                    </a:moveTo>
                    <a:lnTo>
                      <a:pt x="334" y="492"/>
                    </a:lnTo>
                    <a:lnTo>
                      <a:pt x="390" y="527"/>
                    </a:lnTo>
                    <a:lnTo>
                      <a:pt x="645" y="102"/>
                    </a:lnTo>
                    <a:lnTo>
                      <a:pt x="589" y="6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 vert="horz" wrap="square" anchor="t"/>
              <a:lstStyle/>
              <a:p>
                <a:pPr algn="ctr"/>
                <a:endParaRPr sz="1015" b="1">
                  <a:solidFill>
                    <a:srgbClr val="000000"/>
                  </a:solidFill>
                  <a:latin typeface="Impact" panose="020B0806030902050204" pitchFamily="2" charset="0"/>
                  <a:ea typeface="微软雅黑" panose="020B0503020204020204" charset="-122"/>
                  <a:sym typeface="Impact" panose="020B0806030902050204" pitchFamily="2" charset="0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10436" y="7445"/>
                <a:ext cx="3401" cy="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65" b="1" dirty="0">
                    <a:latin typeface="微软雅黑" panose="020B0503020204020204" charset="-122"/>
                    <a:ea typeface="微软雅黑" panose="020B0503020204020204" charset="-122"/>
                  </a:rPr>
                  <a:t>落后人员 </a:t>
                </a:r>
                <a:r>
                  <a:rPr lang="en-US" altLang="zh-CN" sz="565" b="1" dirty="0">
                    <a:latin typeface="微软雅黑" panose="020B0503020204020204" charset="-122"/>
                    <a:ea typeface="微软雅黑" panose="020B0503020204020204" charset="-122"/>
                  </a:rPr>
                  <a:t>—— </a:t>
                </a:r>
                <a:r>
                  <a:rPr lang="zh-CN" altLang="en-US" sz="565" b="1" dirty="0">
                    <a:latin typeface="微软雅黑" panose="020B0503020204020204" charset="-122"/>
                    <a:ea typeface="微软雅黑" panose="020B0503020204020204" charset="-122"/>
                  </a:rPr>
                  <a:t>周连续落后 </a:t>
                </a:r>
                <a:r>
                  <a:rPr lang="en-US" altLang="zh-CN" sz="565" b="1" dirty="0">
                    <a:latin typeface="微软雅黑" panose="020B0503020204020204" charset="-122"/>
                    <a:ea typeface="微软雅黑" panose="020B0503020204020204" charset="-122"/>
                  </a:rPr>
                  <a:t>—— </a:t>
                </a:r>
                <a:r>
                  <a:rPr lang="zh-CN" altLang="en-US" sz="565" b="1" dirty="0">
                    <a:latin typeface="微软雅黑" panose="020B0503020204020204" charset="-122"/>
                    <a:ea typeface="微软雅黑" panose="020B0503020204020204" charset="-122"/>
                  </a:rPr>
                  <a:t>季度连续落后</a:t>
                </a: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298" y="7724"/>
                <a:ext cx="980" cy="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905" indent="-128905" algn="ctr">
                  <a:buFont typeface="Wingdings" panose="05000000000000000000" pitchFamily="2" charset="2"/>
                  <a:buChar char="ü"/>
                </a:pPr>
                <a:r>
                  <a:rPr lang="zh-CN" altLang="en-US" sz="450" b="1" dirty="0">
                    <a:latin typeface="微软雅黑" panose="020B0503020204020204" charset="-122"/>
                    <a:ea typeface="微软雅黑" panose="020B0503020204020204" charset="-122"/>
                  </a:rPr>
                  <a:t>帮扶跟访</a:t>
                </a: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1259" y="7724"/>
                <a:ext cx="1344" cy="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905" indent="-128905" algn="ctr">
                  <a:buFont typeface="Wingdings" panose="05000000000000000000" pitchFamily="2" charset="2"/>
                  <a:buChar char="ü"/>
                </a:pPr>
                <a:r>
                  <a:rPr lang="zh-CN" altLang="en-US" sz="450" b="1" dirty="0">
                    <a:latin typeface="微软雅黑" panose="020B0503020204020204" charset="-122"/>
                    <a:ea typeface="微软雅黑" panose="020B0503020204020204" charset="-122"/>
                  </a:rPr>
                  <a:t>升级复盘、约谈</a:t>
                </a: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2592" y="7724"/>
                <a:ext cx="1223" cy="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905" indent="-128905" algn="ctr">
                  <a:buFont typeface="Wingdings" panose="05000000000000000000" pitchFamily="2" charset="2"/>
                  <a:buChar char="ü"/>
                </a:pPr>
                <a:r>
                  <a:rPr lang="zh-CN" altLang="en-US" sz="450" b="1" dirty="0">
                    <a:latin typeface="微软雅黑" panose="020B0503020204020204" charset="-122"/>
                    <a:ea typeface="微软雅黑" panose="020B0503020204020204" charset="-122"/>
                  </a:rPr>
                  <a:t>优胜劣汰机制</a:t>
                </a: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33115" y="1990090"/>
            <a:ext cx="1471295" cy="691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75380" y="2767330"/>
            <a:ext cx="1042670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>
                <a:latin typeface="微软雅黑" panose="020B0503020204020204" charset="-122"/>
                <a:ea typeface="微软雅黑" panose="020B0503020204020204" charset="-122"/>
              </a:rPr>
              <a:t>10086</a:t>
            </a:r>
            <a:r>
              <a:rPr lang="zh-CN" altLang="en-US" sz="675">
                <a:latin typeface="微软雅黑" panose="020B0503020204020204" charset="-122"/>
                <a:ea typeface="微软雅黑" panose="020B0503020204020204" charset="-122"/>
              </a:rPr>
              <a:t>商机派发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05753" y="184309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endParaRPr lang="zh-CN" altLang="en-US" sz="1650" kern="0" spc="70" dirty="0">
              <a:solidFill>
                <a:srgbClr val="1084CF">
                  <a:alpha val="100000"/>
                </a:srgb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3187651" y="1177608"/>
            <a:ext cx="2792882" cy="235944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4"/>
            </p:custDataLst>
          </p:nvPr>
        </p:nvCxnSpPr>
        <p:spPr>
          <a:xfrm>
            <a:off x="466725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006684" y="1176338"/>
            <a:ext cx="2792882" cy="235944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矩形 115"/>
          <p:cNvSpPr/>
          <p:nvPr>
            <p:custDataLst>
              <p:tags r:id="rId6"/>
            </p:custDataLst>
          </p:nvPr>
        </p:nvSpPr>
        <p:spPr>
          <a:xfrm>
            <a:off x="3507412" y="1075214"/>
            <a:ext cx="2148424" cy="260985"/>
          </a:xfrm>
          <a:prstGeom prst="rect">
            <a:avLst/>
          </a:prstGeom>
          <a:solidFill>
            <a:srgbClr val="1184CF"/>
          </a:solidFill>
        </p:spPr>
        <p:txBody>
          <a:bodyPr vert="horz" wrap="square" numCol="1" spcCol="0" rtlCol="0" fromWordArt="0" anchor="ctr" anchorCtr="0" forceAA="0" compatLnSpc="0">
            <a:noAutofit/>
          </a:bodyPr>
          <a:lstStyle/>
          <a:p>
            <a:pPr lvl="0" algn="ctr" defTabSz="609600">
              <a:buClrTx/>
              <a:buSzTx/>
              <a:buFontTx/>
            </a:pP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做高价值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279083" y="1177608"/>
            <a:ext cx="2792882" cy="235944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598844" y="1075214"/>
            <a:ext cx="2148424" cy="260985"/>
          </a:xfrm>
          <a:prstGeom prst="rect">
            <a:avLst/>
          </a:prstGeom>
          <a:solidFill>
            <a:srgbClr val="1184CF"/>
          </a:solidFill>
        </p:spPr>
        <p:txBody>
          <a:bodyPr vert="horz" wrap="square" numCol="1" spcCol="0" rtlCol="0" fromWordArt="0" anchor="ctr" anchorCtr="0" forceAA="0" compatLnSpc="0">
            <a:noAutofit/>
          </a:bodyPr>
          <a:lstStyle/>
          <a:p>
            <a:pPr lvl="0" algn="ctr" defTabSz="609600">
              <a:buClrTx/>
              <a:buSzTx/>
              <a:buFontTx/>
            </a:pPr>
            <a:r>
              <a:rPr lang="zh-CN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异网迎回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6415980" y="1075214"/>
            <a:ext cx="2148424" cy="260985"/>
          </a:xfrm>
          <a:prstGeom prst="rect">
            <a:avLst/>
          </a:prstGeom>
          <a:solidFill>
            <a:srgbClr val="1184CF"/>
          </a:solidFill>
        </p:spPr>
        <p:txBody>
          <a:bodyPr vert="horz" wrap="square" numCol="1" spcCol="0" rtlCol="0" fromWordArt="0" anchor="ctr" anchorCtr="0" forceAA="0" compatLnSpc="0">
            <a:noAutofit/>
          </a:bodyPr>
          <a:lstStyle/>
          <a:p>
            <a:pPr lvl="0" algn="ctr" defTabSz="609600">
              <a:buClrTx/>
              <a:buSzTx/>
              <a:buFontTx/>
            </a:pP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网络保障</a:t>
            </a: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251143" y="3779280"/>
            <a:ext cx="8610018" cy="110651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539875" y="3674822"/>
            <a:ext cx="6181725" cy="260985"/>
          </a:xfrm>
          <a:prstGeom prst="rect">
            <a:avLst/>
          </a:prstGeom>
          <a:solidFill>
            <a:srgbClr val="1184CF"/>
          </a:solidFill>
        </p:spPr>
        <p:txBody>
          <a:bodyPr vert="horz" wrap="square" numCol="1" spcCol="0" rtlCol="0" fromWordArt="0" anchor="ctr" anchorCtr="0" forceAA="0" compatLnSpc="0">
            <a:noAutofit/>
          </a:bodyPr>
          <a:lstStyle/>
          <a:p>
            <a:pPr lvl="0" algn="ctr" defTabSz="609600">
              <a:buClrTx/>
              <a:buSzTx/>
              <a:buFontTx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存量运营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2513348" y="2132397"/>
            <a:ext cx="351099" cy="364642"/>
            <a:chOff x="7077083" y="4964434"/>
            <a:chExt cx="726982" cy="755025"/>
          </a:xfrm>
          <a:solidFill>
            <a:schemeClr val="accent5"/>
          </a:solidFill>
        </p:grpSpPr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7077083" y="4991243"/>
              <a:ext cx="726982" cy="728216"/>
            </a:xfrm>
            <a:custGeom>
              <a:avLst/>
              <a:gdLst>
                <a:gd name="T0" fmla="*/ 383 w 767"/>
                <a:gd name="T1" fmla="*/ 0 h 768"/>
                <a:gd name="T2" fmla="*/ 0 w 767"/>
                <a:gd name="T3" fmla="*/ 384 h 768"/>
                <a:gd name="T4" fmla="*/ 383 w 767"/>
                <a:gd name="T5" fmla="*/ 768 h 768"/>
                <a:gd name="T6" fmla="*/ 767 w 767"/>
                <a:gd name="T7" fmla="*/ 384 h 768"/>
                <a:gd name="T8" fmla="*/ 383 w 767"/>
                <a:gd name="T9" fmla="*/ 0 h 768"/>
                <a:gd name="T10" fmla="*/ 383 w 767"/>
                <a:gd name="T11" fmla="*/ 674 h 768"/>
                <a:gd name="T12" fmla="*/ 98 w 767"/>
                <a:gd name="T13" fmla="*/ 389 h 768"/>
                <a:gd name="T14" fmla="*/ 383 w 767"/>
                <a:gd name="T15" fmla="*/ 104 h 768"/>
                <a:gd name="T16" fmla="*/ 669 w 767"/>
                <a:gd name="T17" fmla="*/ 389 h 768"/>
                <a:gd name="T18" fmla="*/ 383 w 767"/>
                <a:gd name="T19" fmla="*/ 674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7" h="768">
                  <a:moveTo>
                    <a:pt x="383" y="0"/>
                  </a:moveTo>
                  <a:cubicBezTo>
                    <a:pt x="171" y="0"/>
                    <a:pt x="0" y="172"/>
                    <a:pt x="0" y="384"/>
                  </a:cubicBezTo>
                  <a:cubicBezTo>
                    <a:pt x="0" y="596"/>
                    <a:pt x="171" y="768"/>
                    <a:pt x="383" y="768"/>
                  </a:cubicBezTo>
                  <a:cubicBezTo>
                    <a:pt x="595" y="768"/>
                    <a:pt x="767" y="596"/>
                    <a:pt x="767" y="384"/>
                  </a:cubicBezTo>
                  <a:cubicBezTo>
                    <a:pt x="767" y="172"/>
                    <a:pt x="595" y="0"/>
                    <a:pt x="383" y="0"/>
                  </a:cubicBezTo>
                  <a:close/>
                  <a:moveTo>
                    <a:pt x="383" y="674"/>
                  </a:moveTo>
                  <a:cubicBezTo>
                    <a:pt x="226" y="674"/>
                    <a:pt x="98" y="547"/>
                    <a:pt x="98" y="389"/>
                  </a:cubicBezTo>
                  <a:cubicBezTo>
                    <a:pt x="98" y="232"/>
                    <a:pt x="226" y="104"/>
                    <a:pt x="383" y="104"/>
                  </a:cubicBezTo>
                  <a:cubicBezTo>
                    <a:pt x="541" y="104"/>
                    <a:pt x="669" y="232"/>
                    <a:pt x="669" y="389"/>
                  </a:cubicBezTo>
                  <a:cubicBezTo>
                    <a:pt x="669" y="547"/>
                    <a:pt x="541" y="674"/>
                    <a:pt x="383" y="6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7374028" y="4964434"/>
              <a:ext cx="141763" cy="1421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7406352" y="5163277"/>
              <a:ext cx="67211" cy="67211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3" name="Picture 8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811" y="5231721"/>
              <a:ext cx="14182" cy="863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4" name="Freeform 9"/>
            <p:cNvSpPr/>
            <p:nvPr/>
          </p:nvSpPr>
          <p:spPr bwMode="auto">
            <a:xfrm>
              <a:off x="7357023" y="5236653"/>
              <a:ext cx="165868" cy="310155"/>
            </a:xfrm>
            <a:custGeom>
              <a:avLst/>
              <a:gdLst>
                <a:gd name="T0" fmla="*/ 172 w 175"/>
                <a:gd name="T1" fmla="*/ 13 h 327"/>
                <a:gd name="T2" fmla="*/ 153 w 175"/>
                <a:gd name="T3" fmla="*/ 1 h 327"/>
                <a:gd name="T4" fmla="*/ 145 w 175"/>
                <a:gd name="T5" fmla="*/ 0 h 327"/>
                <a:gd name="T6" fmla="*/ 139 w 175"/>
                <a:gd name="T7" fmla="*/ 0 h 327"/>
                <a:gd name="T8" fmla="*/ 139 w 175"/>
                <a:gd name="T9" fmla="*/ 0 h 327"/>
                <a:gd name="T10" fmla="*/ 130 w 175"/>
                <a:gd name="T11" fmla="*/ 0 h 327"/>
                <a:gd name="T12" fmla="*/ 36 w 175"/>
                <a:gd name="T13" fmla="*/ 0 h 327"/>
                <a:gd name="T14" fmla="*/ 35 w 175"/>
                <a:gd name="T15" fmla="*/ 0 h 327"/>
                <a:gd name="T16" fmla="*/ 35 w 175"/>
                <a:gd name="T17" fmla="*/ 0 h 327"/>
                <a:gd name="T18" fmla="*/ 35 w 175"/>
                <a:gd name="T19" fmla="*/ 0 h 327"/>
                <a:gd name="T20" fmla="*/ 22 w 175"/>
                <a:gd name="T21" fmla="*/ 1 h 327"/>
                <a:gd name="T22" fmla="*/ 0 w 175"/>
                <a:gd name="T23" fmla="*/ 25 h 327"/>
                <a:gd name="T24" fmla="*/ 0 w 175"/>
                <a:gd name="T25" fmla="*/ 25 h 327"/>
                <a:gd name="T26" fmla="*/ 0 w 175"/>
                <a:gd name="T27" fmla="*/ 26 h 327"/>
                <a:gd name="T28" fmla="*/ 0 w 175"/>
                <a:gd name="T29" fmla="*/ 133 h 327"/>
                <a:gd name="T30" fmla="*/ 16 w 175"/>
                <a:gd name="T31" fmla="*/ 149 h 327"/>
                <a:gd name="T32" fmla="*/ 32 w 175"/>
                <a:gd name="T33" fmla="*/ 133 h 327"/>
                <a:gd name="T34" fmla="*/ 32 w 175"/>
                <a:gd name="T35" fmla="*/ 32 h 327"/>
                <a:gd name="T36" fmla="*/ 36 w 175"/>
                <a:gd name="T37" fmla="*/ 32 h 327"/>
                <a:gd name="T38" fmla="*/ 36 w 175"/>
                <a:gd name="T39" fmla="*/ 164 h 327"/>
                <a:gd name="T40" fmla="*/ 36 w 175"/>
                <a:gd name="T41" fmla="*/ 164 h 327"/>
                <a:gd name="T42" fmla="*/ 36 w 175"/>
                <a:gd name="T43" fmla="*/ 165 h 327"/>
                <a:gd name="T44" fmla="*/ 36 w 175"/>
                <a:gd name="T45" fmla="*/ 307 h 327"/>
                <a:gd name="T46" fmla="*/ 56 w 175"/>
                <a:gd name="T47" fmla="*/ 327 h 327"/>
                <a:gd name="T48" fmla="*/ 76 w 175"/>
                <a:gd name="T49" fmla="*/ 307 h 327"/>
                <a:gd name="T50" fmla="*/ 76 w 175"/>
                <a:gd name="T51" fmla="*/ 165 h 327"/>
                <a:gd name="T52" fmla="*/ 76 w 175"/>
                <a:gd name="T53" fmla="*/ 164 h 327"/>
                <a:gd name="T54" fmla="*/ 76 w 175"/>
                <a:gd name="T55" fmla="*/ 164 h 327"/>
                <a:gd name="T56" fmla="*/ 76 w 175"/>
                <a:gd name="T57" fmla="*/ 164 h 327"/>
                <a:gd name="T58" fmla="*/ 87 w 175"/>
                <a:gd name="T59" fmla="*/ 153 h 327"/>
                <a:gd name="T60" fmla="*/ 99 w 175"/>
                <a:gd name="T61" fmla="*/ 164 h 327"/>
                <a:gd name="T62" fmla="*/ 99 w 175"/>
                <a:gd name="T63" fmla="*/ 164 h 327"/>
                <a:gd name="T64" fmla="*/ 99 w 175"/>
                <a:gd name="T65" fmla="*/ 164 h 327"/>
                <a:gd name="T66" fmla="*/ 99 w 175"/>
                <a:gd name="T67" fmla="*/ 165 h 327"/>
                <a:gd name="T68" fmla="*/ 99 w 175"/>
                <a:gd name="T69" fmla="*/ 307 h 327"/>
                <a:gd name="T70" fmla="*/ 119 w 175"/>
                <a:gd name="T71" fmla="*/ 327 h 327"/>
                <a:gd name="T72" fmla="*/ 139 w 175"/>
                <a:gd name="T73" fmla="*/ 307 h 327"/>
                <a:gd name="T74" fmla="*/ 139 w 175"/>
                <a:gd name="T75" fmla="*/ 165 h 327"/>
                <a:gd name="T76" fmla="*/ 138 w 175"/>
                <a:gd name="T77" fmla="*/ 164 h 327"/>
                <a:gd name="T78" fmla="*/ 139 w 175"/>
                <a:gd name="T79" fmla="*/ 164 h 327"/>
                <a:gd name="T80" fmla="*/ 139 w 175"/>
                <a:gd name="T81" fmla="*/ 32 h 327"/>
                <a:gd name="T82" fmla="*/ 142 w 175"/>
                <a:gd name="T83" fmla="*/ 32 h 327"/>
                <a:gd name="T84" fmla="*/ 142 w 175"/>
                <a:gd name="T85" fmla="*/ 133 h 327"/>
                <a:gd name="T86" fmla="*/ 159 w 175"/>
                <a:gd name="T87" fmla="*/ 149 h 327"/>
                <a:gd name="T88" fmla="*/ 175 w 175"/>
                <a:gd name="T89" fmla="*/ 133 h 327"/>
                <a:gd name="T90" fmla="*/ 175 w 175"/>
                <a:gd name="T91" fmla="*/ 25 h 327"/>
                <a:gd name="T92" fmla="*/ 172 w 175"/>
                <a:gd name="T93" fmla="*/ 1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" h="327">
                  <a:moveTo>
                    <a:pt x="172" y="13"/>
                  </a:moveTo>
                  <a:cubicBezTo>
                    <a:pt x="167" y="6"/>
                    <a:pt x="160" y="2"/>
                    <a:pt x="153" y="1"/>
                  </a:cubicBezTo>
                  <a:cubicBezTo>
                    <a:pt x="150" y="0"/>
                    <a:pt x="147" y="0"/>
                    <a:pt x="145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7" y="0"/>
                    <a:pt x="22" y="1"/>
                  </a:cubicBezTo>
                  <a:cubicBezTo>
                    <a:pt x="11" y="3"/>
                    <a:pt x="0" y="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1"/>
                    <a:pt x="7" y="149"/>
                    <a:pt x="16" y="149"/>
                  </a:cubicBezTo>
                  <a:cubicBezTo>
                    <a:pt x="25" y="149"/>
                    <a:pt x="32" y="141"/>
                    <a:pt x="32" y="1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36" y="165"/>
                    <a:pt x="36" y="165"/>
                  </a:cubicBezTo>
                  <a:cubicBezTo>
                    <a:pt x="36" y="307"/>
                    <a:pt x="36" y="307"/>
                    <a:pt x="36" y="307"/>
                  </a:cubicBezTo>
                  <a:cubicBezTo>
                    <a:pt x="36" y="318"/>
                    <a:pt x="45" y="327"/>
                    <a:pt x="56" y="327"/>
                  </a:cubicBezTo>
                  <a:cubicBezTo>
                    <a:pt x="67" y="327"/>
                    <a:pt x="76" y="318"/>
                    <a:pt x="76" y="307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76" y="165"/>
                    <a:pt x="76" y="164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58"/>
                    <a:pt x="81" y="153"/>
                    <a:pt x="87" y="153"/>
                  </a:cubicBezTo>
                  <a:cubicBezTo>
                    <a:pt x="94" y="153"/>
                    <a:pt x="99" y="158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5"/>
                    <a:pt x="99" y="165"/>
                  </a:cubicBezTo>
                  <a:cubicBezTo>
                    <a:pt x="99" y="307"/>
                    <a:pt x="99" y="307"/>
                    <a:pt x="99" y="307"/>
                  </a:cubicBezTo>
                  <a:cubicBezTo>
                    <a:pt x="99" y="318"/>
                    <a:pt x="108" y="327"/>
                    <a:pt x="119" y="327"/>
                  </a:cubicBezTo>
                  <a:cubicBezTo>
                    <a:pt x="130" y="327"/>
                    <a:pt x="139" y="318"/>
                    <a:pt x="139" y="307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9" y="165"/>
                    <a:pt x="139" y="164"/>
                    <a:pt x="138" y="164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41"/>
                    <a:pt x="150" y="149"/>
                    <a:pt x="159" y="149"/>
                  </a:cubicBezTo>
                  <a:cubicBezTo>
                    <a:pt x="168" y="149"/>
                    <a:pt x="175" y="141"/>
                    <a:pt x="175" y="133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5" y="20"/>
                    <a:pt x="174" y="16"/>
                    <a:pt x="17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188994" y="2113415"/>
            <a:ext cx="223643" cy="357784"/>
            <a:chOff x="5378166" y="4999259"/>
            <a:chExt cx="463074" cy="740825"/>
          </a:xfrm>
          <a:solidFill>
            <a:schemeClr val="accent5"/>
          </a:solidFill>
        </p:grpSpPr>
        <p:sp>
          <p:nvSpPr>
            <p:cNvPr id="76" name="Freeform 10"/>
            <p:cNvSpPr/>
            <p:nvPr/>
          </p:nvSpPr>
          <p:spPr bwMode="auto">
            <a:xfrm>
              <a:off x="5448088" y="5597521"/>
              <a:ext cx="142563" cy="142563"/>
            </a:xfrm>
            <a:custGeom>
              <a:avLst/>
              <a:gdLst>
                <a:gd name="T0" fmla="*/ 216 w 232"/>
                <a:gd name="T1" fmla="*/ 59 h 232"/>
                <a:gd name="T2" fmla="*/ 116 w 232"/>
                <a:gd name="T3" fmla="*/ 0 h 232"/>
                <a:gd name="T4" fmla="*/ 15 w 232"/>
                <a:gd name="T5" fmla="*/ 59 h 232"/>
                <a:gd name="T6" fmla="*/ 0 w 232"/>
                <a:gd name="T7" fmla="*/ 116 h 232"/>
                <a:gd name="T8" fmla="*/ 6 w 232"/>
                <a:gd name="T9" fmla="*/ 155 h 232"/>
                <a:gd name="T10" fmla="*/ 116 w 232"/>
                <a:gd name="T11" fmla="*/ 232 h 232"/>
                <a:gd name="T12" fmla="*/ 225 w 232"/>
                <a:gd name="T13" fmla="*/ 155 h 232"/>
                <a:gd name="T14" fmla="*/ 232 w 232"/>
                <a:gd name="T15" fmla="*/ 116 h 232"/>
                <a:gd name="T16" fmla="*/ 216 w 232"/>
                <a:gd name="T17" fmla="*/ 5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16" y="59"/>
                  </a:moveTo>
                  <a:cubicBezTo>
                    <a:pt x="197" y="24"/>
                    <a:pt x="159" y="0"/>
                    <a:pt x="116" y="0"/>
                  </a:cubicBezTo>
                  <a:cubicBezTo>
                    <a:pt x="72" y="0"/>
                    <a:pt x="35" y="24"/>
                    <a:pt x="15" y="59"/>
                  </a:cubicBezTo>
                  <a:cubicBezTo>
                    <a:pt x="5" y="76"/>
                    <a:pt x="0" y="95"/>
                    <a:pt x="0" y="116"/>
                  </a:cubicBezTo>
                  <a:cubicBezTo>
                    <a:pt x="0" y="130"/>
                    <a:pt x="2" y="143"/>
                    <a:pt x="6" y="155"/>
                  </a:cubicBezTo>
                  <a:cubicBezTo>
                    <a:pt x="22" y="200"/>
                    <a:pt x="65" y="232"/>
                    <a:pt x="116" y="232"/>
                  </a:cubicBezTo>
                  <a:cubicBezTo>
                    <a:pt x="166" y="232"/>
                    <a:pt x="209" y="200"/>
                    <a:pt x="225" y="155"/>
                  </a:cubicBezTo>
                  <a:cubicBezTo>
                    <a:pt x="229" y="143"/>
                    <a:pt x="232" y="130"/>
                    <a:pt x="232" y="116"/>
                  </a:cubicBezTo>
                  <a:cubicBezTo>
                    <a:pt x="232" y="95"/>
                    <a:pt x="226" y="76"/>
                    <a:pt x="216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11"/>
            <p:cNvSpPr/>
            <p:nvPr/>
          </p:nvSpPr>
          <p:spPr bwMode="auto">
            <a:xfrm>
              <a:off x="5428728" y="4999259"/>
              <a:ext cx="412512" cy="712800"/>
            </a:xfrm>
            <a:custGeom>
              <a:avLst/>
              <a:gdLst>
                <a:gd name="T0" fmla="*/ 52 w 435"/>
                <a:gd name="T1" fmla="*/ 0 h 752"/>
                <a:gd name="T2" fmla="*/ 52 w 435"/>
                <a:gd name="T3" fmla="*/ 0 h 752"/>
                <a:gd name="T4" fmla="*/ 52 w 435"/>
                <a:gd name="T5" fmla="*/ 0 h 752"/>
                <a:gd name="T6" fmla="*/ 52 w 435"/>
                <a:gd name="T7" fmla="*/ 0 h 752"/>
                <a:gd name="T8" fmla="*/ 52 w 435"/>
                <a:gd name="T9" fmla="*/ 0 h 752"/>
                <a:gd name="T10" fmla="*/ 0 w 435"/>
                <a:gd name="T11" fmla="*/ 52 h 752"/>
                <a:gd name="T12" fmla="*/ 52 w 435"/>
                <a:gd name="T13" fmla="*/ 104 h 752"/>
                <a:gd name="T14" fmla="*/ 53 w 435"/>
                <a:gd name="T15" fmla="*/ 104 h 752"/>
                <a:gd name="T16" fmla="*/ 337 w 435"/>
                <a:gd name="T17" fmla="*/ 389 h 752"/>
                <a:gd name="T18" fmla="*/ 152 w 435"/>
                <a:gd name="T19" fmla="*/ 656 h 752"/>
                <a:gd name="T20" fmla="*/ 168 w 435"/>
                <a:gd name="T21" fmla="*/ 713 h 752"/>
                <a:gd name="T22" fmla="*/ 161 w 435"/>
                <a:gd name="T23" fmla="*/ 752 h 752"/>
                <a:gd name="T24" fmla="*/ 435 w 435"/>
                <a:gd name="T25" fmla="*/ 384 h 752"/>
                <a:gd name="T26" fmla="*/ 52 w 435"/>
                <a:gd name="T2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752"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52" y="104"/>
                    <a:pt x="52" y="104"/>
                    <a:pt x="53" y="104"/>
                  </a:cubicBezTo>
                  <a:cubicBezTo>
                    <a:pt x="210" y="104"/>
                    <a:pt x="337" y="232"/>
                    <a:pt x="337" y="389"/>
                  </a:cubicBezTo>
                  <a:cubicBezTo>
                    <a:pt x="337" y="511"/>
                    <a:pt x="260" y="615"/>
                    <a:pt x="152" y="656"/>
                  </a:cubicBezTo>
                  <a:cubicBezTo>
                    <a:pt x="162" y="673"/>
                    <a:pt x="168" y="692"/>
                    <a:pt x="168" y="713"/>
                  </a:cubicBezTo>
                  <a:cubicBezTo>
                    <a:pt x="168" y="727"/>
                    <a:pt x="165" y="740"/>
                    <a:pt x="161" y="752"/>
                  </a:cubicBezTo>
                  <a:cubicBezTo>
                    <a:pt x="320" y="705"/>
                    <a:pt x="435" y="558"/>
                    <a:pt x="435" y="384"/>
                  </a:cubicBezTo>
                  <a:cubicBezTo>
                    <a:pt x="435" y="172"/>
                    <a:pt x="264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Oval 12"/>
            <p:cNvSpPr>
              <a:spLocks noChangeArrowheads="1"/>
            </p:cNvSpPr>
            <p:nvPr/>
          </p:nvSpPr>
          <p:spPr bwMode="auto">
            <a:xfrm>
              <a:off x="5428728" y="5170676"/>
              <a:ext cx="67211" cy="67211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9" name="Picture 13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88" y="5239737"/>
              <a:ext cx="14182" cy="863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0" name="Freeform 14"/>
            <p:cNvSpPr/>
            <p:nvPr/>
          </p:nvSpPr>
          <p:spPr bwMode="auto">
            <a:xfrm>
              <a:off x="5378166" y="5244670"/>
              <a:ext cx="167101" cy="309538"/>
            </a:xfrm>
            <a:custGeom>
              <a:avLst/>
              <a:gdLst>
                <a:gd name="T0" fmla="*/ 172 w 176"/>
                <a:gd name="T1" fmla="*/ 13 h 327"/>
                <a:gd name="T2" fmla="*/ 154 w 176"/>
                <a:gd name="T3" fmla="*/ 1 h 327"/>
                <a:gd name="T4" fmla="*/ 145 w 176"/>
                <a:gd name="T5" fmla="*/ 0 h 327"/>
                <a:gd name="T6" fmla="*/ 139 w 176"/>
                <a:gd name="T7" fmla="*/ 0 h 327"/>
                <a:gd name="T8" fmla="*/ 139 w 176"/>
                <a:gd name="T9" fmla="*/ 0 h 327"/>
                <a:gd name="T10" fmla="*/ 130 w 176"/>
                <a:gd name="T11" fmla="*/ 0 h 327"/>
                <a:gd name="T12" fmla="*/ 37 w 176"/>
                <a:gd name="T13" fmla="*/ 0 h 327"/>
                <a:gd name="T14" fmla="*/ 36 w 176"/>
                <a:gd name="T15" fmla="*/ 0 h 327"/>
                <a:gd name="T16" fmla="*/ 36 w 176"/>
                <a:gd name="T17" fmla="*/ 0 h 327"/>
                <a:gd name="T18" fmla="*/ 36 w 176"/>
                <a:gd name="T19" fmla="*/ 0 h 327"/>
                <a:gd name="T20" fmla="*/ 23 w 176"/>
                <a:gd name="T21" fmla="*/ 1 h 327"/>
                <a:gd name="T22" fmla="*/ 0 w 176"/>
                <a:gd name="T23" fmla="*/ 25 h 327"/>
                <a:gd name="T24" fmla="*/ 0 w 176"/>
                <a:gd name="T25" fmla="*/ 25 h 327"/>
                <a:gd name="T26" fmla="*/ 0 w 176"/>
                <a:gd name="T27" fmla="*/ 26 h 327"/>
                <a:gd name="T28" fmla="*/ 0 w 176"/>
                <a:gd name="T29" fmla="*/ 133 h 327"/>
                <a:gd name="T30" fmla="*/ 17 w 176"/>
                <a:gd name="T31" fmla="*/ 149 h 327"/>
                <a:gd name="T32" fmla="*/ 33 w 176"/>
                <a:gd name="T33" fmla="*/ 133 h 327"/>
                <a:gd name="T34" fmla="*/ 33 w 176"/>
                <a:gd name="T35" fmla="*/ 32 h 327"/>
                <a:gd name="T36" fmla="*/ 37 w 176"/>
                <a:gd name="T37" fmla="*/ 32 h 327"/>
                <a:gd name="T38" fmla="*/ 37 w 176"/>
                <a:gd name="T39" fmla="*/ 164 h 327"/>
                <a:gd name="T40" fmla="*/ 37 w 176"/>
                <a:gd name="T41" fmla="*/ 164 h 327"/>
                <a:gd name="T42" fmla="*/ 37 w 176"/>
                <a:gd name="T43" fmla="*/ 165 h 327"/>
                <a:gd name="T44" fmla="*/ 37 w 176"/>
                <a:gd name="T45" fmla="*/ 307 h 327"/>
                <a:gd name="T46" fmla="*/ 57 w 176"/>
                <a:gd name="T47" fmla="*/ 327 h 327"/>
                <a:gd name="T48" fmla="*/ 77 w 176"/>
                <a:gd name="T49" fmla="*/ 307 h 327"/>
                <a:gd name="T50" fmla="*/ 77 w 176"/>
                <a:gd name="T51" fmla="*/ 165 h 327"/>
                <a:gd name="T52" fmla="*/ 77 w 176"/>
                <a:gd name="T53" fmla="*/ 164 h 327"/>
                <a:gd name="T54" fmla="*/ 77 w 176"/>
                <a:gd name="T55" fmla="*/ 164 h 327"/>
                <a:gd name="T56" fmla="*/ 77 w 176"/>
                <a:gd name="T57" fmla="*/ 164 h 327"/>
                <a:gd name="T58" fmla="*/ 88 w 176"/>
                <a:gd name="T59" fmla="*/ 153 h 327"/>
                <a:gd name="T60" fmla="*/ 99 w 176"/>
                <a:gd name="T61" fmla="*/ 164 h 327"/>
                <a:gd name="T62" fmla="*/ 99 w 176"/>
                <a:gd name="T63" fmla="*/ 164 h 327"/>
                <a:gd name="T64" fmla="*/ 99 w 176"/>
                <a:gd name="T65" fmla="*/ 164 h 327"/>
                <a:gd name="T66" fmla="*/ 99 w 176"/>
                <a:gd name="T67" fmla="*/ 165 h 327"/>
                <a:gd name="T68" fmla="*/ 99 w 176"/>
                <a:gd name="T69" fmla="*/ 307 h 327"/>
                <a:gd name="T70" fmla="*/ 119 w 176"/>
                <a:gd name="T71" fmla="*/ 327 h 327"/>
                <a:gd name="T72" fmla="*/ 139 w 176"/>
                <a:gd name="T73" fmla="*/ 307 h 327"/>
                <a:gd name="T74" fmla="*/ 139 w 176"/>
                <a:gd name="T75" fmla="*/ 165 h 327"/>
                <a:gd name="T76" fmla="*/ 139 w 176"/>
                <a:gd name="T77" fmla="*/ 164 h 327"/>
                <a:gd name="T78" fmla="*/ 139 w 176"/>
                <a:gd name="T79" fmla="*/ 164 h 327"/>
                <a:gd name="T80" fmla="*/ 139 w 176"/>
                <a:gd name="T81" fmla="*/ 32 h 327"/>
                <a:gd name="T82" fmla="*/ 143 w 176"/>
                <a:gd name="T83" fmla="*/ 32 h 327"/>
                <a:gd name="T84" fmla="*/ 143 w 176"/>
                <a:gd name="T85" fmla="*/ 133 h 327"/>
                <a:gd name="T86" fmla="*/ 159 w 176"/>
                <a:gd name="T87" fmla="*/ 149 h 327"/>
                <a:gd name="T88" fmla="*/ 176 w 176"/>
                <a:gd name="T89" fmla="*/ 133 h 327"/>
                <a:gd name="T90" fmla="*/ 176 w 176"/>
                <a:gd name="T91" fmla="*/ 25 h 327"/>
                <a:gd name="T92" fmla="*/ 172 w 176"/>
                <a:gd name="T93" fmla="*/ 1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327">
                  <a:moveTo>
                    <a:pt x="172" y="13"/>
                  </a:moveTo>
                  <a:cubicBezTo>
                    <a:pt x="168" y="6"/>
                    <a:pt x="161" y="2"/>
                    <a:pt x="154" y="1"/>
                  </a:cubicBezTo>
                  <a:cubicBezTo>
                    <a:pt x="151" y="0"/>
                    <a:pt x="148" y="0"/>
                    <a:pt x="145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28" y="0"/>
                    <a:pt x="23" y="1"/>
                  </a:cubicBezTo>
                  <a:cubicBezTo>
                    <a:pt x="12" y="3"/>
                    <a:pt x="1" y="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1"/>
                    <a:pt x="8" y="149"/>
                    <a:pt x="17" y="149"/>
                  </a:cubicBezTo>
                  <a:cubicBezTo>
                    <a:pt x="25" y="149"/>
                    <a:pt x="33" y="141"/>
                    <a:pt x="33" y="1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4"/>
                    <a:pt x="37" y="165"/>
                    <a:pt x="37" y="165"/>
                  </a:cubicBezTo>
                  <a:cubicBezTo>
                    <a:pt x="37" y="307"/>
                    <a:pt x="37" y="307"/>
                    <a:pt x="37" y="307"/>
                  </a:cubicBezTo>
                  <a:cubicBezTo>
                    <a:pt x="37" y="318"/>
                    <a:pt x="46" y="327"/>
                    <a:pt x="57" y="327"/>
                  </a:cubicBezTo>
                  <a:cubicBezTo>
                    <a:pt x="68" y="327"/>
                    <a:pt x="77" y="318"/>
                    <a:pt x="77" y="307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77" y="165"/>
                    <a:pt x="77" y="164"/>
                    <a:pt x="77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7" y="158"/>
                    <a:pt x="82" y="153"/>
                    <a:pt x="88" y="153"/>
                  </a:cubicBezTo>
                  <a:cubicBezTo>
                    <a:pt x="94" y="153"/>
                    <a:pt x="99" y="158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5"/>
                    <a:pt x="99" y="165"/>
                  </a:cubicBezTo>
                  <a:cubicBezTo>
                    <a:pt x="99" y="307"/>
                    <a:pt x="99" y="307"/>
                    <a:pt x="99" y="307"/>
                  </a:cubicBezTo>
                  <a:cubicBezTo>
                    <a:pt x="99" y="318"/>
                    <a:pt x="108" y="327"/>
                    <a:pt x="119" y="327"/>
                  </a:cubicBezTo>
                  <a:cubicBezTo>
                    <a:pt x="130" y="327"/>
                    <a:pt x="139" y="318"/>
                    <a:pt x="139" y="307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9" y="165"/>
                    <a:pt x="139" y="164"/>
                    <a:pt x="139" y="164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41"/>
                    <a:pt x="150" y="149"/>
                    <a:pt x="159" y="149"/>
                  </a:cubicBezTo>
                  <a:cubicBezTo>
                    <a:pt x="168" y="149"/>
                    <a:pt x="176" y="141"/>
                    <a:pt x="176" y="133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20"/>
                    <a:pt x="174" y="16"/>
                    <a:pt x="17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807615" y="2146977"/>
            <a:ext cx="360064" cy="351396"/>
            <a:chOff x="6091851" y="4999259"/>
            <a:chExt cx="745547" cy="727599"/>
          </a:xfrm>
          <a:solidFill>
            <a:schemeClr val="accent5"/>
          </a:solidFill>
        </p:grpSpPr>
        <p:sp>
          <p:nvSpPr>
            <p:cNvPr id="82" name="Freeform 15"/>
            <p:cNvSpPr/>
            <p:nvPr/>
          </p:nvSpPr>
          <p:spPr bwMode="auto">
            <a:xfrm>
              <a:off x="6091851" y="5335795"/>
              <a:ext cx="142163" cy="142163"/>
            </a:xfrm>
            <a:custGeom>
              <a:avLst/>
              <a:gdLst>
                <a:gd name="T0" fmla="*/ 183 w 232"/>
                <a:gd name="T1" fmla="*/ 21 h 232"/>
                <a:gd name="T2" fmla="*/ 116 w 232"/>
                <a:gd name="T3" fmla="*/ 0 h 232"/>
                <a:gd name="T4" fmla="*/ 82 w 232"/>
                <a:gd name="T5" fmla="*/ 5 h 232"/>
                <a:gd name="T6" fmla="*/ 0 w 232"/>
                <a:gd name="T7" fmla="*/ 116 h 232"/>
                <a:gd name="T8" fmla="*/ 82 w 232"/>
                <a:gd name="T9" fmla="*/ 227 h 232"/>
                <a:gd name="T10" fmla="*/ 116 w 232"/>
                <a:gd name="T11" fmla="*/ 232 h 232"/>
                <a:gd name="T12" fmla="*/ 180 w 232"/>
                <a:gd name="T13" fmla="*/ 212 h 232"/>
                <a:gd name="T14" fmla="*/ 232 w 232"/>
                <a:gd name="T15" fmla="*/ 116 h 232"/>
                <a:gd name="T16" fmla="*/ 183 w 232"/>
                <a:gd name="T17" fmla="*/ 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83" y="21"/>
                  </a:moveTo>
                  <a:cubicBezTo>
                    <a:pt x="164" y="8"/>
                    <a:pt x="141" y="0"/>
                    <a:pt x="116" y="0"/>
                  </a:cubicBezTo>
                  <a:cubicBezTo>
                    <a:pt x="104" y="0"/>
                    <a:pt x="93" y="2"/>
                    <a:pt x="82" y="5"/>
                  </a:cubicBezTo>
                  <a:cubicBezTo>
                    <a:pt x="35" y="19"/>
                    <a:pt x="0" y="63"/>
                    <a:pt x="0" y="116"/>
                  </a:cubicBezTo>
                  <a:cubicBezTo>
                    <a:pt x="0" y="168"/>
                    <a:pt x="35" y="212"/>
                    <a:pt x="82" y="227"/>
                  </a:cubicBezTo>
                  <a:cubicBezTo>
                    <a:pt x="93" y="230"/>
                    <a:pt x="104" y="232"/>
                    <a:pt x="116" y="232"/>
                  </a:cubicBezTo>
                  <a:cubicBezTo>
                    <a:pt x="139" y="232"/>
                    <a:pt x="161" y="225"/>
                    <a:pt x="180" y="212"/>
                  </a:cubicBezTo>
                  <a:cubicBezTo>
                    <a:pt x="211" y="192"/>
                    <a:pt x="232" y="156"/>
                    <a:pt x="232" y="116"/>
                  </a:cubicBezTo>
                  <a:cubicBezTo>
                    <a:pt x="232" y="77"/>
                    <a:pt x="212" y="42"/>
                    <a:pt x="18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16"/>
            <p:cNvSpPr/>
            <p:nvPr/>
          </p:nvSpPr>
          <p:spPr bwMode="auto">
            <a:xfrm>
              <a:off x="6124598" y="4999259"/>
              <a:ext cx="712800" cy="727599"/>
            </a:xfrm>
            <a:custGeom>
              <a:avLst/>
              <a:gdLst>
                <a:gd name="T0" fmla="*/ 368 w 752"/>
                <a:gd name="T1" fmla="*/ 0 h 768"/>
                <a:gd name="T2" fmla="*/ 368 w 752"/>
                <a:gd name="T3" fmla="*/ 0 h 768"/>
                <a:gd name="T4" fmla="*/ 367 w 752"/>
                <a:gd name="T5" fmla="*/ 0 h 768"/>
                <a:gd name="T6" fmla="*/ 315 w 752"/>
                <a:gd name="T7" fmla="*/ 52 h 768"/>
                <a:gd name="T8" fmla="*/ 367 w 752"/>
                <a:gd name="T9" fmla="*/ 104 h 768"/>
                <a:gd name="T10" fmla="*/ 373 w 752"/>
                <a:gd name="T11" fmla="*/ 104 h 768"/>
                <a:gd name="T12" fmla="*/ 653 w 752"/>
                <a:gd name="T13" fmla="*/ 389 h 768"/>
                <a:gd name="T14" fmla="*/ 368 w 752"/>
                <a:gd name="T15" fmla="*/ 674 h 768"/>
                <a:gd name="T16" fmla="*/ 98 w 752"/>
                <a:gd name="T17" fmla="*/ 480 h 768"/>
                <a:gd name="T18" fmla="*/ 34 w 752"/>
                <a:gd name="T19" fmla="*/ 500 h 768"/>
                <a:gd name="T20" fmla="*/ 0 w 752"/>
                <a:gd name="T21" fmla="*/ 495 h 768"/>
                <a:gd name="T22" fmla="*/ 368 w 752"/>
                <a:gd name="T23" fmla="*/ 768 h 768"/>
                <a:gd name="T24" fmla="*/ 752 w 752"/>
                <a:gd name="T25" fmla="*/ 384 h 768"/>
                <a:gd name="T26" fmla="*/ 368 w 752"/>
                <a:gd name="T27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2" h="768">
                  <a:moveTo>
                    <a:pt x="36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0"/>
                    <a:pt x="368" y="0"/>
                    <a:pt x="367" y="0"/>
                  </a:cubicBezTo>
                  <a:cubicBezTo>
                    <a:pt x="338" y="0"/>
                    <a:pt x="315" y="23"/>
                    <a:pt x="315" y="52"/>
                  </a:cubicBezTo>
                  <a:cubicBezTo>
                    <a:pt x="315" y="81"/>
                    <a:pt x="338" y="104"/>
                    <a:pt x="367" y="104"/>
                  </a:cubicBezTo>
                  <a:cubicBezTo>
                    <a:pt x="369" y="104"/>
                    <a:pt x="371" y="104"/>
                    <a:pt x="373" y="104"/>
                  </a:cubicBezTo>
                  <a:cubicBezTo>
                    <a:pt x="528" y="107"/>
                    <a:pt x="653" y="233"/>
                    <a:pt x="653" y="389"/>
                  </a:cubicBezTo>
                  <a:cubicBezTo>
                    <a:pt x="653" y="547"/>
                    <a:pt x="525" y="674"/>
                    <a:pt x="368" y="674"/>
                  </a:cubicBezTo>
                  <a:cubicBezTo>
                    <a:pt x="242" y="674"/>
                    <a:pt x="136" y="593"/>
                    <a:pt x="98" y="480"/>
                  </a:cubicBezTo>
                  <a:cubicBezTo>
                    <a:pt x="79" y="493"/>
                    <a:pt x="57" y="500"/>
                    <a:pt x="34" y="500"/>
                  </a:cubicBezTo>
                  <a:cubicBezTo>
                    <a:pt x="22" y="500"/>
                    <a:pt x="11" y="498"/>
                    <a:pt x="0" y="495"/>
                  </a:cubicBezTo>
                  <a:cubicBezTo>
                    <a:pt x="48" y="653"/>
                    <a:pt x="195" y="768"/>
                    <a:pt x="368" y="768"/>
                  </a:cubicBezTo>
                  <a:cubicBezTo>
                    <a:pt x="580" y="768"/>
                    <a:pt x="752" y="596"/>
                    <a:pt x="752" y="384"/>
                  </a:cubicBezTo>
                  <a:cubicBezTo>
                    <a:pt x="752" y="172"/>
                    <a:pt x="580" y="0"/>
                    <a:pt x="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Oval 17"/>
            <p:cNvSpPr>
              <a:spLocks noChangeArrowheads="1"/>
            </p:cNvSpPr>
            <p:nvPr/>
          </p:nvSpPr>
          <p:spPr bwMode="auto">
            <a:xfrm>
              <a:off x="6447701" y="5170676"/>
              <a:ext cx="67211" cy="67211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85" name="Picture 18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160" y="5239737"/>
              <a:ext cx="14182" cy="863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6" name="Freeform 19"/>
            <p:cNvSpPr/>
            <p:nvPr/>
          </p:nvSpPr>
          <p:spPr bwMode="auto">
            <a:xfrm>
              <a:off x="6398372" y="5244670"/>
              <a:ext cx="165868" cy="309538"/>
            </a:xfrm>
            <a:custGeom>
              <a:avLst/>
              <a:gdLst>
                <a:gd name="T0" fmla="*/ 171 w 175"/>
                <a:gd name="T1" fmla="*/ 13 h 327"/>
                <a:gd name="T2" fmla="*/ 153 w 175"/>
                <a:gd name="T3" fmla="*/ 1 h 327"/>
                <a:gd name="T4" fmla="*/ 144 w 175"/>
                <a:gd name="T5" fmla="*/ 0 h 327"/>
                <a:gd name="T6" fmla="*/ 138 w 175"/>
                <a:gd name="T7" fmla="*/ 0 h 327"/>
                <a:gd name="T8" fmla="*/ 138 w 175"/>
                <a:gd name="T9" fmla="*/ 0 h 327"/>
                <a:gd name="T10" fmla="*/ 129 w 175"/>
                <a:gd name="T11" fmla="*/ 0 h 327"/>
                <a:gd name="T12" fmla="*/ 36 w 175"/>
                <a:gd name="T13" fmla="*/ 0 h 327"/>
                <a:gd name="T14" fmla="*/ 35 w 175"/>
                <a:gd name="T15" fmla="*/ 0 h 327"/>
                <a:gd name="T16" fmla="*/ 35 w 175"/>
                <a:gd name="T17" fmla="*/ 0 h 327"/>
                <a:gd name="T18" fmla="*/ 35 w 175"/>
                <a:gd name="T19" fmla="*/ 0 h 327"/>
                <a:gd name="T20" fmla="*/ 22 w 175"/>
                <a:gd name="T21" fmla="*/ 1 h 327"/>
                <a:gd name="T22" fmla="*/ 0 w 175"/>
                <a:gd name="T23" fmla="*/ 25 h 327"/>
                <a:gd name="T24" fmla="*/ 0 w 175"/>
                <a:gd name="T25" fmla="*/ 25 h 327"/>
                <a:gd name="T26" fmla="*/ 0 w 175"/>
                <a:gd name="T27" fmla="*/ 26 h 327"/>
                <a:gd name="T28" fmla="*/ 0 w 175"/>
                <a:gd name="T29" fmla="*/ 133 h 327"/>
                <a:gd name="T30" fmla="*/ 16 w 175"/>
                <a:gd name="T31" fmla="*/ 149 h 327"/>
                <a:gd name="T32" fmla="*/ 32 w 175"/>
                <a:gd name="T33" fmla="*/ 133 h 327"/>
                <a:gd name="T34" fmla="*/ 32 w 175"/>
                <a:gd name="T35" fmla="*/ 32 h 327"/>
                <a:gd name="T36" fmla="*/ 36 w 175"/>
                <a:gd name="T37" fmla="*/ 32 h 327"/>
                <a:gd name="T38" fmla="*/ 36 w 175"/>
                <a:gd name="T39" fmla="*/ 164 h 327"/>
                <a:gd name="T40" fmla="*/ 36 w 175"/>
                <a:gd name="T41" fmla="*/ 164 h 327"/>
                <a:gd name="T42" fmla="*/ 36 w 175"/>
                <a:gd name="T43" fmla="*/ 165 h 327"/>
                <a:gd name="T44" fmla="*/ 36 w 175"/>
                <a:gd name="T45" fmla="*/ 307 h 327"/>
                <a:gd name="T46" fmla="*/ 56 w 175"/>
                <a:gd name="T47" fmla="*/ 327 h 327"/>
                <a:gd name="T48" fmla="*/ 76 w 175"/>
                <a:gd name="T49" fmla="*/ 307 h 327"/>
                <a:gd name="T50" fmla="*/ 76 w 175"/>
                <a:gd name="T51" fmla="*/ 165 h 327"/>
                <a:gd name="T52" fmla="*/ 76 w 175"/>
                <a:gd name="T53" fmla="*/ 164 h 327"/>
                <a:gd name="T54" fmla="*/ 76 w 175"/>
                <a:gd name="T55" fmla="*/ 164 h 327"/>
                <a:gd name="T56" fmla="*/ 76 w 175"/>
                <a:gd name="T57" fmla="*/ 164 h 327"/>
                <a:gd name="T58" fmla="*/ 87 w 175"/>
                <a:gd name="T59" fmla="*/ 153 h 327"/>
                <a:gd name="T60" fmla="*/ 98 w 175"/>
                <a:gd name="T61" fmla="*/ 164 h 327"/>
                <a:gd name="T62" fmla="*/ 98 w 175"/>
                <a:gd name="T63" fmla="*/ 164 h 327"/>
                <a:gd name="T64" fmla="*/ 99 w 175"/>
                <a:gd name="T65" fmla="*/ 164 h 327"/>
                <a:gd name="T66" fmla="*/ 98 w 175"/>
                <a:gd name="T67" fmla="*/ 165 h 327"/>
                <a:gd name="T68" fmla="*/ 98 w 175"/>
                <a:gd name="T69" fmla="*/ 307 h 327"/>
                <a:gd name="T70" fmla="*/ 118 w 175"/>
                <a:gd name="T71" fmla="*/ 327 h 327"/>
                <a:gd name="T72" fmla="*/ 138 w 175"/>
                <a:gd name="T73" fmla="*/ 307 h 327"/>
                <a:gd name="T74" fmla="*/ 138 w 175"/>
                <a:gd name="T75" fmla="*/ 165 h 327"/>
                <a:gd name="T76" fmla="*/ 138 w 175"/>
                <a:gd name="T77" fmla="*/ 164 h 327"/>
                <a:gd name="T78" fmla="*/ 138 w 175"/>
                <a:gd name="T79" fmla="*/ 164 h 327"/>
                <a:gd name="T80" fmla="*/ 138 w 175"/>
                <a:gd name="T81" fmla="*/ 32 h 327"/>
                <a:gd name="T82" fmla="*/ 142 w 175"/>
                <a:gd name="T83" fmla="*/ 32 h 327"/>
                <a:gd name="T84" fmla="*/ 142 w 175"/>
                <a:gd name="T85" fmla="*/ 133 h 327"/>
                <a:gd name="T86" fmla="*/ 158 w 175"/>
                <a:gd name="T87" fmla="*/ 149 h 327"/>
                <a:gd name="T88" fmla="*/ 175 w 175"/>
                <a:gd name="T89" fmla="*/ 133 h 327"/>
                <a:gd name="T90" fmla="*/ 175 w 175"/>
                <a:gd name="T91" fmla="*/ 25 h 327"/>
                <a:gd name="T92" fmla="*/ 171 w 175"/>
                <a:gd name="T93" fmla="*/ 1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" h="327">
                  <a:moveTo>
                    <a:pt x="171" y="13"/>
                  </a:moveTo>
                  <a:cubicBezTo>
                    <a:pt x="167" y="6"/>
                    <a:pt x="160" y="2"/>
                    <a:pt x="153" y="1"/>
                  </a:cubicBezTo>
                  <a:cubicBezTo>
                    <a:pt x="150" y="0"/>
                    <a:pt x="147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7" y="0"/>
                    <a:pt x="22" y="1"/>
                  </a:cubicBezTo>
                  <a:cubicBezTo>
                    <a:pt x="11" y="3"/>
                    <a:pt x="0" y="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1"/>
                    <a:pt x="7" y="149"/>
                    <a:pt x="16" y="149"/>
                  </a:cubicBezTo>
                  <a:cubicBezTo>
                    <a:pt x="25" y="149"/>
                    <a:pt x="32" y="141"/>
                    <a:pt x="32" y="1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36" y="165"/>
                    <a:pt x="36" y="165"/>
                  </a:cubicBezTo>
                  <a:cubicBezTo>
                    <a:pt x="36" y="307"/>
                    <a:pt x="36" y="307"/>
                    <a:pt x="36" y="307"/>
                  </a:cubicBezTo>
                  <a:cubicBezTo>
                    <a:pt x="36" y="318"/>
                    <a:pt x="45" y="327"/>
                    <a:pt x="56" y="327"/>
                  </a:cubicBezTo>
                  <a:cubicBezTo>
                    <a:pt x="67" y="327"/>
                    <a:pt x="76" y="318"/>
                    <a:pt x="76" y="307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76" y="165"/>
                    <a:pt x="76" y="164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58"/>
                    <a:pt x="81" y="153"/>
                    <a:pt x="87" y="153"/>
                  </a:cubicBezTo>
                  <a:cubicBezTo>
                    <a:pt x="93" y="153"/>
                    <a:pt x="98" y="158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5"/>
                    <a:pt x="98" y="165"/>
                  </a:cubicBezTo>
                  <a:cubicBezTo>
                    <a:pt x="98" y="307"/>
                    <a:pt x="98" y="307"/>
                    <a:pt x="98" y="307"/>
                  </a:cubicBezTo>
                  <a:cubicBezTo>
                    <a:pt x="98" y="318"/>
                    <a:pt x="107" y="327"/>
                    <a:pt x="118" y="327"/>
                  </a:cubicBezTo>
                  <a:cubicBezTo>
                    <a:pt x="130" y="327"/>
                    <a:pt x="138" y="318"/>
                    <a:pt x="138" y="307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38" y="165"/>
                    <a:pt x="138" y="164"/>
                    <a:pt x="138" y="164"/>
                  </a:cubicBezTo>
                  <a:cubicBezTo>
                    <a:pt x="138" y="164"/>
                    <a:pt x="138" y="164"/>
                    <a:pt x="138" y="164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41"/>
                    <a:pt x="150" y="149"/>
                    <a:pt x="158" y="149"/>
                  </a:cubicBezTo>
                  <a:cubicBezTo>
                    <a:pt x="167" y="149"/>
                    <a:pt x="175" y="141"/>
                    <a:pt x="175" y="133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5" y="20"/>
                    <a:pt x="173" y="16"/>
                    <a:pt x="17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47594" y="2129258"/>
            <a:ext cx="244498" cy="268312"/>
            <a:chOff x="4597160" y="4998026"/>
            <a:chExt cx="506256" cy="555565"/>
          </a:xfrm>
          <a:solidFill>
            <a:schemeClr val="accent5"/>
          </a:solidFill>
        </p:grpSpPr>
        <p:sp>
          <p:nvSpPr>
            <p:cNvPr id="88" name="Freeform 24"/>
            <p:cNvSpPr/>
            <p:nvPr/>
          </p:nvSpPr>
          <p:spPr bwMode="auto">
            <a:xfrm>
              <a:off x="4961253" y="5227814"/>
              <a:ext cx="142163" cy="142163"/>
            </a:xfrm>
            <a:custGeom>
              <a:avLst/>
              <a:gdLst>
                <a:gd name="T0" fmla="*/ 157 w 232"/>
                <a:gd name="T1" fmla="*/ 7 h 231"/>
                <a:gd name="T2" fmla="*/ 116 w 232"/>
                <a:gd name="T3" fmla="*/ 0 h 231"/>
                <a:gd name="T4" fmla="*/ 53 w 232"/>
                <a:gd name="T5" fmla="*/ 18 h 231"/>
                <a:gd name="T6" fmla="*/ 0 w 232"/>
                <a:gd name="T7" fmla="*/ 116 h 231"/>
                <a:gd name="T8" fmla="*/ 67 w 232"/>
                <a:gd name="T9" fmla="*/ 221 h 231"/>
                <a:gd name="T10" fmla="*/ 116 w 232"/>
                <a:gd name="T11" fmla="*/ 231 h 231"/>
                <a:gd name="T12" fmla="*/ 168 w 232"/>
                <a:gd name="T13" fmla="*/ 219 h 231"/>
                <a:gd name="T14" fmla="*/ 232 w 232"/>
                <a:gd name="T15" fmla="*/ 116 h 231"/>
                <a:gd name="T16" fmla="*/ 157 w 232"/>
                <a:gd name="T17" fmla="*/ 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1">
                  <a:moveTo>
                    <a:pt x="157" y="7"/>
                  </a:moveTo>
                  <a:cubicBezTo>
                    <a:pt x="144" y="2"/>
                    <a:pt x="130" y="0"/>
                    <a:pt x="116" y="0"/>
                  </a:cubicBezTo>
                  <a:cubicBezTo>
                    <a:pt x="93" y="0"/>
                    <a:pt x="71" y="6"/>
                    <a:pt x="53" y="18"/>
                  </a:cubicBezTo>
                  <a:cubicBezTo>
                    <a:pt x="21" y="39"/>
                    <a:pt x="0" y="74"/>
                    <a:pt x="0" y="116"/>
                  </a:cubicBezTo>
                  <a:cubicBezTo>
                    <a:pt x="0" y="162"/>
                    <a:pt x="27" y="202"/>
                    <a:pt x="67" y="221"/>
                  </a:cubicBezTo>
                  <a:cubicBezTo>
                    <a:pt x="82" y="227"/>
                    <a:pt x="98" y="231"/>
                    <a:pt x="116" y="231"/>
                  </a:cubicBezTo>
                  <a:cubicBezTo>
                    <a:pt x="134" y="231"/>
                    <a:pt x="152" y="227"/>
                    <a:pt x="168" y="219"/>
                  </a:cubicBezTo>
                  <a:cubicBezTo>
                    <a:pt x="206" y="200"/>
                    <a:pt x="232" y="161"/>
                    <a:pt x="232" y="116"/>
                  </a:cubicBezTo>
                  <a:cubicBezTo>
                    <a:pt x="232" y="66"/>
                    <a:pt x="201" y="24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25"/>
            <p:cNvSpPr/>
            <p:nvPr/>
          </p:nvSpPr>
          <p:spPr bwMode="auto">
            <a:xfrm>
              <a:off x="4684718" y="4998026"/>
              <a:ext cx="391547" cy="255893"/>
            </a:xfrm>
            <a:custGeom>
              <a:avLst/>
              <a:gdLst>
                <a:gd name="T0" fmla="*/ 53 w 413"/>
                <a:gd name="T1" fmla="*/ 0 h 270"/>
                <a:gd name="T2" fmla="*/ 53 w 413"/>
                <a:gd name="T3" fmla="*/ 0 h 270"/>
                <a:gd name="T4" fmla="*/ 52 w 413"/>
                <a:gd name="T5" fmla="*/ 0 h 270"/>
                <a:gd name="T6" fmla="*/ 50 w 413"/>
                <a:gd name="T7" fmla="*/ 0 h 270"/>
                <a:gd name="T8" fmla="*/ 50 w 413"/>
                <a:gd name="T9" fmla="*/ 0 h 270"/>
                <a:gd name="T10" fmla="*/ 0 w 413"/>
                <a:gd name="T11" fmla="*/ 52 h 270"/>
                <a:gd name="T12" fmla="*/ 53 w 413"/>
                <a:gd name="T13" fmla="*/ 104 h 270"/>
                <a:gd name="T14" fmla="*/ 55 w 413"/>
                <a:gd name="T15" fmla="*/ 104 h 270"/>
                <a:gd name="T16" fmla="*/ 309 w 413"/>
                <a:gd name="T17" fmla="*/ 270 h 270"/>
                <a:gd name="T18" fmla="*/ 372 w 413"/>
                <a:gd name="T19" fmla="*/ 252 h 270"/>
                <a:gd name="T20" fmla="*/ 413 w 413"/>
                <a:gd name="T21" fmla="*/ 259 h 270"/>
                <a:gd name="T22" fmla="*/ 53 w 413"/>
                <a:gd name="T2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3" h="270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1"/>
                    <a:pt x="0" y="24"/>
                    <a:pt x="0" y="52"/>
                  </a:cubicBezTo>
                  <a:cubicBezTo>
                    <a:pt x="0" y="81"/>
                    <a:pt x="24" y="104"/>
                    <a:pt x="53" y="104"/>
                  </a:cubicBezTo>
                  <a:cubicBezTo>
                    <a:pt x="53" y="104"/>
                    <a:pt x="54" y="104"/>
                    <a:pt x="55" y="104"/>
                  </a:cubicBezTo>
                  <a:cubicBezTo>
                    <a:pt x="168" y="106"/>
                    <a:pt x="265" y="173"/>
                    <a:pt x="309" y="270"/>
                  </a:cubicBezTo>
                  <a:cubicBezTo>
                    <a:pt x="327" y="258"/>
                    <a:pt x="349" y="252"/>
                    <a:pt x="372" y="252"/>
                  </a:cubicBezTo>
                  <a:cubicBezTo>
                    <a:pt x="386" y="252"/>
                    <a:pt x="400" y="254"/>
                    <a:pt x="413" y="259"/>
                  </a:cubicBezTo>
                  <a:cubicBezTo>
                    <a:pt x="362" y="109"/>
                    <a:pt x="220" y="1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Oval 26"/>
            <p:cNvSpPr>
              <a:spLocks noChangeArrowheads="1"/>
            </p:cNvSpPr>
            <p:nvPr/>
          </p:nvSpPr>
          <p:spPr bwMode="auto">
            <a:xfrm>
              <a:off x="4647722" y="5169443"/>
              <a:ext cx="67211" cy="67211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91" name="Picture 27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181" y="5238503"/>
              <a:ext cx="14182" cy="863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2" name="Freeform 28"/>
            <p:cNvSpPr/>
            <p:nvPr/>
          </p:nvSpPr>
          <p:spPr bwMode="auto">
            <a:xfrm>
              <a:off x="4597160" y="5243436"/>
              <a:ext cx="167101" cy="310155"/>
            </a:xfrm>
            <a:custGeom>
              <a:avLst/>
              <a:gdLst>
                <a:gd name="T0" fmla="*/ 172 w 176"/>
                <a:gd name="T1" fmla="*/ 13 h 327"/>
                <a:gd name="T2" fmla="*/ 154 w 176"/>
                <a:gd name="T3" fmla="*/ 1 h 327"/>
                <a:gd name="T4" fmla="*/ 145 w 176"/>
                <a:gd name="T5" fmla="*/ 0 h 327"/>
                <a:gd name="T6" fmla="*/ 139 w 176"/>
                <a:gd name="T7" fmla="*/ 0 h 327"/>
                <a:gd name="T8" fmla="*/ 139 w 176"/>
                <a:gd name="T9" fmla="*/ 0 h 327"/>
                <a:gd name="T10" fmla="*/ 130 w 176"/>
                <a:gd name="T11" fmla="*/ 0 h 327"/>
                <a:gd name="T12" fmla="*/ 37 w 176"/>
                <a:gd name="T13" fmla="*/ 0 h 327"/>
                <a:gd name="T14" fmla="*/ 36 w 176"/>
                <a:gd name="T15" fmla="*/ 0 h 327"/>
                <a:gd name="T16" fmla="*/ 36 w 176"/>
                <a:gd name="T17" fmla="*/ 0 h 327"/>
                <a:gd name="T18" fmla="*/ 36 w 176"/>
                <a:gd name="T19" fmla="*/ 0 h 327"/>
                <a:gd name="T20" fmla="*/ 23 w 176"/>
                <a:gd name="T21" fmla="*/ 1 h 327"/>
                <a:gd name="T22" fmla="*/ 1 w 176"/>
                <a:gd name="T23" fmla="*/ 25 h 327"/>
                <a:gd name="T24" fmla="*/ 0 w 176"/>
                <a:gd name="T25" fmla="*/ 25 h 327"/>
                <a:gd name="T26" fmla="*/ 0 w 176"/>
                <a:gd name="T27" fmla="*/ 25 h 327"/>
                <a:gd name="T28" fmla="*/ 0 w 176"/>
                <a:gd name="T29" fmla="*/ 132 h 327"/>
                <a:gd name="T30" fmla="*/ 17 w 176"/>
                <a:gd name="T31" fmla="*/ 148 h 327"/>
                <a:gd name="T32" fmla="*/ 33 w 176"/>
                <a:gd name="T33" fmla="*/ 132 h 327"/>
                <a:gd name="T34" fmla="*/ 33 w 176"/>
                <a:gd name="T35" fmla="*/ 32 h 327"/>
                <a:gd name="T36" fmla="*/ 37 w 176"/>
                <a:gd name="T37" fmla="*/ 32 h 327"/>
                <a:gd name="T38" fmla="*/ 37 w 176"/>
                <a:gd name="T39" fmla="*/ 163 h 327"/>
                <a:gd name="T40" fmla="*/ 37 w 176"/>
                <a:gd name="T41" fmla="*/ 163 h 327"/>
                <a:gd name="T42" fmla="*/ 37 w 176"/>
                <a:gd name="T43" fmla="*/ 165 h 327"/>
                <a:gd name="T44" fmla="*/ 37 w 176"/>
                <a:gd name="T45" fmla="*/ 307 h 327"/>
                <a:gd name="T46" fmla="*/ 57 w 176"/>
                <a:gd name="T47" fmla="*/ 327 h 327"/>
                <a:gd name="T48" fmla="*/ 77 w 176"/>
                <a:gd name="T49" fmla="*/ 307 h 327"/>
                <a:gd name="T50" fmla="*/ 77 w 176"/>
                <a:gd name="T51" fmla="*/ 165 h 327"/>
                <a:gd name="T52" fmla="*/ 77 w 176"/>
                <a:gd name="T53" fmla="*/ 163 h 327"/>
                <a:gd name="T54" fmla="*/ 77 w 176"/>
                <a:gd name="T55" fmla="*/ 163 h 327"/>
                <a:gd name="T56" fmla="*/ 77 w 176"/>
                <a:gd name="T57" fmla="*/ 163 h 327"/>
                <a:gd name="T58" fmla="*/ 88 w 176"/>
                <a:gd name="T59" fmla="*/ 152 h 327"/>
                <a:gd name="T60" fmla="*/ 99 w 176"/>
                <a:gd name="T61" fmla="*/ 163 h 327"/>
                <a:gd name="T62" fmla="*/ 99 w 176"/>
                <a:gd name="T63" fmla="*/ 163 h 327"/>
                <a:gd name="T64" fmla="*/ 99 w 176"/>
                <a:gd name="T65" fmla="*/ 163 h 327"/>
                <a:gd name="T66" fmla="*/ 99 w 176"/>
                <a:gd name="T67" fmla="*/ 165 h 327"/>
                <a:gd name="T68" fmla="*/ 99 w 176"/>
                <a:gd name="T69" fmla="*/ 307 h 327"/>
                <a:gd name="T70" fmla="*/ 119 w 176"/>
                <a:gd name="T71" fmla="*/ 327 h 327"/>
                <a:gd name="T72" fmla="*/ 139 w 176"/>
                <a:gd name="T73" fmla="*/ 307 h 327"/>
                <a:gd name="T74" fmla="*/ 139 w 176"/>
                <a:gd name="T75" fmla="*/ 165 h 327"/>
                <a:gd name="T76" fmla="*/ 139 w 176"/>
                <a:gd name="T77" fmla="*/ 163 h 327"/>
                <a:gd name="T78" fmla="*/ 139 w 176"/>
                <a:gd name="T79" fmla="*/ 163 h 327"/>
                <a:gd name="T80" fmla="*/ 139 w 176"/>
                <a:gd name="T81" fmla="*/ 32 h 327"/>
                <a:gd name="T82" fmla="*/ 143 w 176"/>
                <a:gd name="T83" fmla="*/ 32 h 327"/>
                <a:gd name="T84" fmla="*/ 143 w 176"/>
                <a:gd name="T85" fmla="*/ 132 h 327"/>
                <a:gd name="T86" fmla="*/ 159 w 176"/>
                <a:gd name="T87" fmla="*/ 148 h 327"/>
                <a:gd name="T88" fmla="*/ 176 w 176"/>
                <a:gd name="T89" fmla="*/ 132 h 327"/>
                <a:gd name="T90" fmla="*/ 176 w 176"/>
                <a:gd name="T91" fmla="*/ 25 h 327"/>
                <a:gd name="T92" fmla="*/ 172 w 176"/>
                <a:gd name="T93" fmla="*/ 1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327">
                  <a:moveTo>
                    <a:pt x="172" y="13"/>
                  </a:moveTo>
                  <a:cubicBezTo>
                    <a:pt x="168" y="6"/>
                    <a:pt x="161" y="2"/>
                    <a:pt x="154" y="1"/>
                  </a:cubicBezTo>
                  <a:cubicBezTo>
                    <a:pt x="151" y="0"/>
                    <a:pt x="148" y="0"/>
                    <a:pt x="145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28" y="0"/>
                    <a:pt x="23" y="1"/>
                  </a:cubicBezTo>
                  <a:cubicBezTo>
                    <a:pt x="12" y="3"/>
                    <a:pt x="1" y="9"/>
                    <a:pt x="1" y="25"/>
                  </a:cubicBezTo>
                  <a:cubicBezTo>
                    <a:pt x="1" y="25"/>
                    <a:pt x="1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1"/>
                    <a:pt x="8" y="148"/>
                    <a:pt x="17" y="148"/>
                  </a:cubicBezTo>
                  <a:cubicBezTo>
                    <a:pt x="26" y="148"/>
                    <a:pt x="33" y="141"/>
                    <a:pt x="33" y="1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7" y="164"/>
                    <a:pt x="37" y="165"/>
                    <a:pt x="37" y="165"/>
                  </a:cubicBezTo>
                  <a:cubicBezTo>
                    <a:pt x="37" y="307"/>
                    <a:pt x="37" y="307"/>
                    <a:pt x="37" y="307"/>
                  </a:cubicBezTo>
                  <a:cubicBezTo>
                    <a:pt x="37" y="318"/>
                    <a:pt x="46" y="327"/>
                    <a:pt x="57" y="327"/>
                  </a:cubicBezTo>
                  <a:cubicBezTo>
                    <a:pt x="68" y="327"/>
                    <a:pt x="77" y="318"/>
                    <a:pt x="77" y="307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77" y="165"/>
                    <a:pt x="77" y="164"/>
                    <a:pt x="77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7" y="157"/>
                    <a:pt x="82" y="152"/>
                    <a:pt x="88" y="152"/>
                  </a:cubicBezTo>
                  <a:cubicBezTo>
                    <a:pt x="94" y="152"/>
                    <a:pt x="99" y="157"/>
                    <a:pt x="99" y="163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9" y="164"/>
                    <a:pt x="99" y="165"/>
                    <a:pt x="99" y="165"/>
                  </a:cubicBezTo>
                  <a:cubicBezTo>
                    <a:pt x="99" y="307"/>
                    <a:pt x="99" y="307"/>
                    <a:pt x="99" y="307"/>
                  </a:cubicBezTo>
                  <a:cubicBezTo>
                    <a:pt x="99" y="318"/>
                    <a:pt x="108" y="327"/>
                    <a:pt x="119" y="327"/>
                  </a:cubicBezTo>
                  <a:cubicBezTo>
                    <a:pt x="131" y="327"/>
                    <a:pt x="139" y="318"/>
                    <a:pt x="139" y="307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9" y="165"/>
                    <a:pt x="139" y="164"/>
                    <a:pt x="139" y="163"/>
                  </a:cubicBezTo>
                  <a:cubicBezTo>
                    <a:pt x="139" y="163"/>
                    <a:pt x="139" y="163"/>
                    <a:pt x="139" y="16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41"/>
                    <a:pt x="151" y="148"/>
                    <a:pt x="159" y="148"/>
                  </a:cubicBezTo>
                  <a:cubicBezTo>
                    <a:pt x="168" y="148"/>
                    <a:pt x="176" y="141"/>
                    <a:pt x="176" y="13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20"/>
                    <a:pt x="174" y="16"/>
                    <a:pt x="17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3" name="虚尾箭头 92"/>
          <p:cNvSpPr/>
          <p:nvPr/>
        </p:nvSpPr>
        <p:spPr>
          <a:xfrm>
            <a:off x="864055" y="2249618"/>
            <a:ext cx="182419" cy="138673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虚尾箭头 95"/>
          <p:cNvSpPr/>
          <p:nvPr/>
        </p:nvSpPr>
        <p:spPr>
          <a:xfrm>
            <a:off x="1539792" y="2249618"/>
            <a:ext cx="182419" cy="138673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虚尾箭头 96"/>
          <p:cNvSpPr/>
          <p:nvPr/>
        </p:nvSpPr>
        <p:spPr>
          <a:xfrm>
            <a:off x="2256068" y="2249618"/>
            <a:ext cx="182419" cy="138673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248367" y="2483543"/>
            <a:ext cx="674632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商机获取</a:t>
            </a:r>
          </a:p>
        </p:txBody>
      </p:sp>
      <p:sp>
        <p:nvSpPr>
          <p:cNvPr id="100" name="矩形 99"/>
          <p:cNvSpPr/>
          <p:nvPr/>
        </p:nvSpPr>
        <p:spPr>
          <a:xfrm>
            <a:off x="931352" y="2483543"/>
            <a:ext cx="674632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高拜走访</a:t>
            </a:r>
          </a:p>
        </p:txBody>
      </p:sp>
      <p:sp>
        <p:nvSpPr>
          <p:cNvPr id="101" name="矩形 100"/>
          <p:cNvSpPr/>
          <p:nvPr/>
        </p:nvSpPr>
        <p:spPr>
          <a:xfrm>
            <a:off x="1654411" y="2483543"/>
            <a:ext cx="674632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双周复盘</a:t>
            </a:r>
          </a:p>
        </p:txBody>
      </p:sp>
      <p:sp>
        <p:nvSpPr>
          <p:cNvPr id="102" name="矩形 101"/>
          <p:cNvSpPr/>
          <p:nvPr/>
        </p:nvSpPr>
        <p:spPr>
          <a:xfrm>
            <a:off x="2379653" y="2483543"/>
            <a:ext cx="674632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业务签约</a:t>
            </a:r>
          </a:p>
        </p:txBody>
      </p:sp>
      <p:sp>
        <p:nvSpPr>
          <p:cNvPr id="191" name="矩形 190"/>
          <p:cNvSpPr/>
          <p:nvPr>
            <p:custDataLst>
              <p:tags r:id="rId12"/>
            </p:custDataLst>
          </p:nvPr>
        </p:nvSpPr>
        <p:spPr>
          <a:xfrm>
            <a:off x="358140" y="4210050"/>
            <a:ext cx="516255" cy="24955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临期续约</a:t>
            </a:r>
          </a:p>
        </p:txBody>
      </p:sp>
      <p:sp>
        <p:nvSpPr>
          <p:cNvPr id="192" name="矩形 191"/>
          <p:cNvSpPr/>
          <p:nvPr>
            <p:custDataLst>
              <p:tags r:id="rId13"/>
            </p:custDataLst>
          </p:nvPr>
        </p:nvSpPr>
        <p:spPr>
          <a:xfrm>
            <a:off x="1267460" y="4210050"/>
            <a:ext cx="602615" cy="24955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欠费预警</a:t>
            </a:r>
          </a:p>
        </p:txBody>
      </p:sp>
      <p:sp>
        <p:nvSpPr>
          <p:cNvPr id="193" name="矩形 192"/>
          <p:cNvSpPr/>
          <p:nvPr>
            <p:custDataLst>
              <p:tags r:id="rId14"/>
            </p:custDataLst>
          </p:nvPr>
        </p:nvSpPr>
        <p:spPr>
          <a:xfrm>
            <a:off x="2292985" y="4210050"/>
            <a:ext cx="748030" cy="24955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异动预警</a:t>
            </a:r>
          </a:p>
        </p:txBody>
      </p:sp>
      <p:sp>
        <p:nvSpPr>
          <p:cNvPr id="195" name="文本框 194"/>
          <p:cNvSpPr txBox="1"/>
          <p:nvPr>
            <p:custDataLst>
              <p:tags r:id="rId15"/>
            </p:custDataLst>
          </p:nvPr>
        </p:nvSpPr>
        <p:spPr>
          <a:xfrm>
            <a:off x="598805" y="3937000"/>
            <a:ext cx="4232275" cy="198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聚焦四大“稳存预警“场景：监测预警信息</a:t>
            </a:r>
          </a:p>
        </p:txBody>
      </p:sp>
      <p:sp>
        <p:nvSpPr>
          <p:cNvPr id="196" name="矩形 195"/>
          <p:cNvSpPr/>
          <p:nvPr>
            <p:custDataLst>
              <p:tags r:id="rId16"/>
            </p:custDataLst>
          </p:nvPr>
        </p:nvSpPr>
        <p:spPr>
          <a:xfrm>
            <a:off x="3609975" y="4218940"/>
            <a:ext cx="955675" cy="24955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故障投诉</a:t>
            </a:r>
          </a:p>
        </p:txBody>
      </p:sp>
      <p:sp>
        <p:nvSpPr>
          <p:cNvPr id="205" name="文本框 204"/>
          <p:cNvSpPr txBox="1"/>
          <p:nvPr/>
        </p:nvSpPr>
        <p:spPr>
          <a:xfrm>
            <a:off x="5662930" y="3905885"/>
            <a:ext cx="4474210" cy="30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推进2项“价值提升”工作：实现存量增收</a:t>
            </a:r>
          </a:p>
        </p:txBody>
      </p:sp>
      <p:pic>
        <p:nvPicPr>
          <p:cNvPr id="8" name="picture 430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13510" y="4525645"/>
            <a:ext cx="2072640" cy="1479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93620" y="4672965"/>
            <a:ext cx="2742565" cy="30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 b="1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上网专线保有率   </a:t>
            </a:r>
            <a:r>
              <a:rPr lang="zh-CN" altLang="en-US" sz="9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上网专线</a:t>
            </a: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97%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，全省第二</a:t>
            </a:r>
          </a:p>
        </p:txBody>
      </p:sp>
      <p:sp>
        <p:nvSpPr>
          <p:cNvPr id="37" name="下箭头 15"/>
          <p:cNvSpPr/>
          <p:nvPr/>
        </p:nvSpPr>
        <p:spPr>
          <a:xfrm rot="4524047" flipH="1" flipV="1">
            <a:off x="1259205" y="4631055"/>
            <a:ext cx="162560" cy="239395"/>
          </a:xfrm>
          <a:custGeom>
            <a:avLst/>
            <a:gdLst>
              <a:gd name="connsiteX0" fmla="*/ 0 w 448873"/>
              <a:gd name="connsiteY0" fmla="*/ 907747 h 1368152"/>
              <a:gd name="connsiteX1" fmla="*/ 112218 w 448873"/>
              <a:gd name="connsiteY1" fmla="*/ 907747 h 1368152"/>
              <a:gd name="connsiteX2" fmla="*/ 112218 w 448873"/>
              <a:gd name="connsiteY2" fmla="*/ 0 h 1368152"/>
              <a:gd name="connsiteX3" fmla="*/ 336655 w 448873"/>
              <a:gd name="connsiteY3" fmla="*/ 0 h 1368152"/>
              <a:gd name="connsiteX4" fmla="*/ 336655 w 448873"/>
              <a:gd name="connsiteY4" fmla="*/ 907747 h 1368152"/>
              <a:gd name="connsiteX5" fmla="*/ 448873 w 448873"/>
              <a:gd name="connsiteY5" fmla="*/ 907747 h 1368152"/>
              <a:gd name="connsiteX6" fmla="*/ 224437 w 448873"/>
              <a:gd name="connsiteY6" fmla="*/ 1368152 h 1368152"/>
              <a:gd name="connsiteX7" fmla="*/ 0 w 448873"/>
              <a:gd name="connsiteY7" fmla="*/ 907747 h 1368152"/>
              <a:gd name="connsiteX0-1" fmla="*/ 0 w 448873"/>
              <a:gd name="connsiteY0-2" fmla="*/ 907747 h 1368152"/>
              <a:gd name="connsiteX1-3" fmla="*/ 112218 w 448873"/>
              <a:gd name="connsiteY1-4" fmla="*/ 907747 h 1368152"/>
              <a:gd name="connsiteX2-5" fmla="*/ 112218 w 448873"/>
              <a:gd name="connsiteY2-6" fmla="*/ 0 h 1368152"/>
              <a:gd name="connsiteX3-7" fmla="*/ 101576 w 448873"/>
              <a:gd name="connsiteY3-8" fmla="*/ 4434 h 1368152"/>
              <a:gd name="connsiteX4-9" fmla="*/ 336655 w 448873"/>
              <a:gd name="connsiteY4-10" fmla="*/ 907747 h 1368152"/>
              <a:gd name="connsiteX5-11" fmla="*/ 448873 w 448873"/>
              <a:gd name="connsiteY5-12" fmla="*/ 907747 h 1368152"/>
              <a:gd name="connsiteX6-13" fmla="*/ 224437 w 448873"/>
              <a:gd name="connsiteY6-14" fmla="*/ 1368152 h 1368152"/>
              <a:gd name="connsiteX7-15" fmla="*/ 0 w 448873"/>
              <a:gd name="connsiteY7-16" fmla="*/ 907747 h 1368152"/>
              <a:gd name="connsiteX0-17" fmla="*/ 0 w 448873"/>
              <a:gd name="connsiteY0-18" fmla="*/ 907747 h 1368152"/>
              <a:gd name="connsiteX1-19" fmla="*/ 112218 w 448873"/>
              <a:gd name="connsiteY1-20" fmla="*/ 907747 h 1368152"/>
              <a:gd name="connsiteX2-21" fmla="*/ 112218 w 448873"/>
              <a:gd name="connsiteY2-22" fmla="*/ 0 h 1368152"/>
              <a:gd name="connsiteX3-23" fmla="*/ 101576 w 448873"/>
              <a:gd name="connsiteY3-24" fmla="*/ 4434 h 1368152"/>
              <a:gd name="connsiteX4-25" fmla="*/ 336655 w 448873"/>
              <a:gd name="connsiteY4-26" fmla="*/ 907747 h 1368152"/>
              <a:gd name="connsiteX5-27" fmla="*/ 448873 w 448873"/>
              <a:gd name="connsiteY5-28" fmla="*/ 907747 h 1368152"/>
              <a:gd name="connsiteX6-29" fmla="*/ 224437 w 448873"/>
              <a:gd name="connsiteY6-30" fmla="*/ 1368152 h 1368152"/>
              <a:gd name="connsiteX7-31" fmla="*/ 0 w 448873"/>
              <a:gd name="connsiteY7-32" fmla="*/ 907747 h 1368152"/>
              <a:gd name="connsiteX0-33" fmla="*/ 0 w 448873"/>
              <a:gd name="connsiteY0-34" fmla="*/ 907747 h 1368152"/>
              <a:gd name="connsiteX1-35" fmla="*/ 112218 w 448873"/>
              <a:gd name="connsiteY1-36" fmla="*/ 907747 h 1368152"/>
              <a:gd name="connsiteX2-37" fmla="*/ 112218 w 448873"/>
              <a:gd name="connsiteY2-38" fmla="*/ 0 h 1368152"/>
              <a:gd name="connsiteX3-39" fmla="*/ 101576 w 448873"/>
              <a:gd name="connsiteY3-40" fmla="*/ 4434 h 1368152"/>
              <a:gd name="connsiteX4-41" fmla="*/ 336655 w 448873"/>
              <a:gd name="connsiteY4-42" fmla="*/ 907747 h 1368152"/>
              <a:gd name="connsiteX5-43" fmla="*/ 448873 w 448873"/>
              <a:gd name="connsiteY5-44" fmla="*/ 907747 h 1368152"/>
              <a:gd name="connsiteX6-45" fmla="*/ 224437 w 448873"/>
              <a:gd name="connsiteY6-46" fmla="*/ 1368152 h 1368152"/>
              <a:gd name="connsiteX7-47" fmla="*/ 0 w 448873"/>
              <a:gd name="connsiteY7-48" fmla="*/ 907747 h 1368152"/>
              <a:gd name="connsiteX0-49" fmla="*/ 0 w 448873"/>
              <a:gd name="connsiteY0-50" fmla="*/ 907747 h 1366568"/>
              <a:gd name="connsiteX1-51" fmla="*/ 112218 w 448873"/>
              <a:gd name="connsiteY1-52" fmla="*/ 907747 h 1366568"/>
              <a:gd name="connsiteX2-53" fmla="*/ 112218 w 448873"/>
              <a:gd name="connsiteY2-54" fmla="*/ 0 h 1366568"/>
              <a:gd name="connsiteX3-55" fmla="*/ 101576 w 448873"/>
              <a:gd name="connsiteY3-56" fmla="*/ 4434 h 1366568"/>
              <a:gd name="connsiteX4-57" fmla="*/ 336655 w 448873"/>
              <a:gd name="connsiteY4-58" fmla="*/ 907747 h 1366568"/>
              <a:gd name="connsiteX5-59" fmla="*/ 448873 w 448873"/>
              <a:gd name="connsiteY5-60" fmla="*/ 907747 h 1366568"/>
              <a:gd name="connsiteX6-61" fmla="*/ 308393 w 448873"/>
              <a:gd name="connsiteY6-62" fmla="*/ 1366568 h 1366568"/>
              <a:gd name="connsiteX7-63" fmla="*/ 0 w 448873"/>
              <a:gd name="connsiteY7-64" fmla="*/ 907747 h 1366568"/>
              <a:gd name="connsiteX0-65" fmla="*/ 0 w 447923"/>
              <a:gd name="connsiteY0-66" fmla="*/ 907747 h 1366568"/>
              <a:gd name="connsiteX1-67" fmla="*/ 112218 w 447923"/>
              <a:gd name="connsiteY1-68" fmla="*/ 907747 h 1366568"/>
              <a:gd name="connsiteX2-69" fmla="*/ 112218 w 447923"/>
              <a:gd name="connsiteY2-70" fmla="*/ 0 h 1366568"/>
              <a:gd name="connsiteX3-71" fmla="*/ 101576 w 447923"/>
              <a:gd name="connsiteY3-72" fmla="*/ 4434 h 1366568"/>
              <a:gd name="connsiteX4-73" fmla="*/ 336655 w 447923"/>
              <a:gd name="connsiteY4-74" fmla="*/ 907747 h 1366568"/>
              <a:gd name="connsiteX5-75" fmla="*/ 447923 w 447923"/>
              <a:gd name="connsiteY5-76" fmla="*/ 857373 h 1366568"/>
              <a:gd name="connsiteX6-77" fmla="*/ 308393 w 447923"/>
              <a:gd name="connsiteY6-78" fmla="*/ 1366568 h 1366568"/>
              <a:gd name="connsiteX7-79" fmla="*/ 0 w 447923"/>
              <a:gd name="connsiteY7-80" fmla="*/ 907747 h 1366568"/>
              <a:gd name="connsiteX0-81" fmla="*/ 0 w 437786"/>
              <a:gd name="connsiteY0-82" fmla="*/ 999941 h 1366568"/>
              <a:gd name="connsiteX1-83" fmla="*/ 102081 w 437786"/>
              <a:gd name="connsiteY1-84" fmla="*/ 907747 h 1366568"/>
              <a:gd name="connsiteX2-85" fmla="*/ 102081 w 437786"/>
              <a:gd name="connsiteY2-86" fmla="*/ 0 h 1366568"/>
              <a:gd name="connsiteX3-87" fmla="*/ 91439 w 437786"/>
              <a:gd name="connsiteY3-88" fmla="*/ 4434 h 1366568"/>
              <a:gd name="connsiteX4-89" fmla="*/ 326518 w 437786"/>
              <a:gd name="connsiteY4-90" fmla="*/ 907747 h 1366568"/>
              <a:gd name="connsiteX5-91" fmla="*/ 437786 w 437786"/>
              <a:gd name="connsiteY5-92" fmla="*/ 857373 h 1366568"/>
              <a:gd name="connsiteX6-93" fmla="*/ 298256 w 437786"/>
              <a:gd name="connsiteY6-94" fmla="*/ 1366568 h 1366568"/>
              <a:gd name="connsiteX7-95" fmla="*/ 0 w 437786"/>
              <a:gd name="connsiteY7-96" fmla="*/ 999941 h 1366568"/>
              <a:gd name="connsiteX0-97" fmla="*/ 0 w 437786"/>
              <a:gd name="connsiteY0-98" fmla="*/ 999941 h 1366568"/>
              <a:gd name="connsiteX1-99" fmla="*/ 111268 w 437786"/>
              <a:gd name="connsiteY1-100" fmla="*/ 949567 h 1366568"/>
              <a:gd name="connsiteX2-101" fmla="*/ 102081 w 437786"/>
              <a:gd name="connsiteY2-102" fmla="*/ 0 h 1366568"/>
              <a:gd name="connsiteX3-103" fmla="*/ 91439 w 437786"/>
              <a:gd name="connsiteY3-104" fmla="*/ 4434 h 1366568"/>
              <a:gd name="connsiteX4-105" fmla="*/ 326518 w 437786"/>
              <a:gd name="connsiteY4-106" fmla="*/ 907747 h 1366568"/>
              <a:gd name="connsiteX5-107" fmla="*/ 437786 w 437786"/>
              <a:gd name="connsiteY5-108" fmla="*/ 857373 h 1366568"/>
              <a:gd name="connsiteX6-109" fmla="*/ 298256 w 437786"/>
              <a:gd name="connsiteY6-110" fmla="*/ 1366568 h 1366568"/>
              <a:gd name="connsiteX7-111" fmla="*/ 0 w 437786"/>
              <a:gd name="connsiteY7-112" fmla="*/ 999941 h 1366568"/>
              <a:gd name="connsiteX0-113" fmla="*/ 0 w 437786"/>
              <a:gd name="connsiteY0-114" fmla="*/ 999941 h 1366568"/>
              <a:gd name="connsiteX1-115" fmla="*/ 111268 w 437786"/>
              <a:gd name="connsiteY1-116" fmla="*/ 949567 h 1366568"/>
              <a:gd name="connsiteX2-117" fmla="*/ 102081 w 437786"/>
              <a:gd name="connsiteY2-118" fmla="*/ 0 h 1366568"/>
              <a:gd name="connsiteX3-119" fmla="*/ 91439 w 437786"/>
              <a:gd name="connsiteY3-120" fmla="*/ 4434 h 1366568"/>
              <a:gd name="connsiteX4-121" fmla="*/ 316227 w 437786"/>
              <a:gd name="connsiteY4-122" fmla="*/ 897837 h 1366568"/>
              <a:gd name="connsiteX5-123" fmla="*/ 437786 w 437786"/>
              <a:gd name="connsiteY5-124" fmla="*/ 857373 h 1366568"/>
              <a:gd name="connsiteX6-125" fmla="*/ 298256 w 437786"/>
              <a:gd name="connsiteY6-126" fmla="*/ 1366568 h 1366568"/>
              <a:gd name="connsiteX7-127" fmla="*/ 0 w 437786"/>
              <a:gd name="connsiteY7-128" fmla="*/ 999941 h 1366568"/>
              <a:gd name="connsiteX0-129" fmla="*/ 0 w 437786"/>
              <a:gd name="connsiteY0-130" fmla="*/ 999941 h 1366568"/>
              <a:gd name="connsiteX1-131" fmla="*/ 111268 w 437786"/>
              <a:gd name="connsiteY1-132" fmla="*/ 949567 h 1366568"/>
              <a:gd name="connsiteX2-133" fmla="*/ 102081 w 437786"/>
              <a:gd name="connsiteY2-134" fmla="*/ 0 h 1366568"/>
              <a:gd name="connsiteX3-135" fmla="*/ 91439 w 437786"/>
              <a:gd name="connsiteY3-136" fmla="*/ 4434 h 1366568"/>
              <a:gd name="connsiteX4-137" fmla="*/ 316227 w 437786"/>
              <a:gd name="connsiteY4-138" fmla="*/ 897837 h 1366568"/>
              <a:gd name="connsiteX5-139" fmla="*/ 437786 w 437786"/>
              <a:gd name="connsiteY5-140" fmla="*/ 857373 h 1366568"/>
              <a:gd name="connsiteX6-141" fmla="*/ 298256 w 437786"/>
              <a:gd name="connsiteY6-142" fmla="*/ 1366568 h 1366568"/>
              <a:gd name="connsiteX7-143" fmla="*/ 0 w 437786"/>
              <a:gd name="connsiteY7-144" fmla="*/ 999941 h 1366568"/>
              <a:gd name="connsiteX0-145" fmla="*/ 0 w 437786"/>
              <a:gd name="connsiteY0-146" fmla="*/ 999941 h 1313395"/>
              <a:gd name="connsiteX1-147" fmla="*/ 111268 w 437786"/>
              <a:gd name="connsiteY1-148" fmla="*/ 949567 h 1313395"/>
              <a:gd name="connsiteX2-149" fmla="*/ 102081 w 437786"/>
              <a:gd name="connsiteY2-150" fmla="*/ 0 h 1313395"/>
              <a:gd name="connsiteX3-151" fmla="*/ 91439 w 437786"/>
              <a:gd name="connsiteY3-152" fmla="*/ 4434 h 1313395"/>
              <a:gd name="connsiteX4-153" fmla="*/ 316227 w 437786"/>
              <a:gd name="connsiteY4-154" fmla="*/ 897837 h 1313395"/>
              <a:gd name="connsiteX5-155" fmla="*/ 437786 w 437786"/>
              <a:gd name="connsiteY5-156" fmla="*/ 857373 h 1313395"/>
              <a:gd name="connsiteX6-157" fmla="*/ 349459 w 437786"/>
              <a:gd name="connsiteY6-158" fmla="*/ 1313395 h 1313395"/>
              <a:gd name="connsiteX7-159" fmla="*/ 0 w 437786"/>
              <a:gd name="connsiteY7-160" fmla="*/ 999941 h 1313395"/>
              <a:gd name="connsiteX0-161" fmla="*/ 0 w 437786"/>
              <a:gd name="connsiteY0-162" fmla="*/ 999941 h 1313395"/>
              <a:gd name="connsiteX1-163" fmla="*/ 111268 w 437786"/>
              <a:gd name="connsiteY1-164" fmla="*/ 949567 h 1313395"/>
              <a:gd name="connsiteX2-165" fmla="*/ 102081 w 437786"/>
              <a:gd name="connsiteY2-166" fmla="*/ 0 h 1313395"/>
              <a:gd name="connsiteX3-167" fmla="*/ 106622 w 437786"/>
              <a:gd name="connsiteY3-168" fmla="*/ 5832 h 1313395"/>
              <a:gd name="connsiteX4-169" fmla="*/ 316227 w 437786"/>
              <a:gd name="connsiteY4-170" fmla="*/ 897837 h 1313395"/>
              <a:gd name="connsiteX5-171" fmla="*/ 437786 w 437786"/>
              <a:gd name="connsiteY5-172" fmla="*/ 857373 h 1313395"/>
              <a:gd name="connsiteX6-173" fmla="*/ 349459 w 437786"/>
              <a:gd name="connsiteY6-174" fmla="*/ 1313395 h 1313395"/>
              <a:gd name="connsiteX7-175" fmla="*/ 0 w 437786"/>
              <a:gd name="connsiteY7-176" fmla="*/ 999941 h 1313395"/>
              <a:gd name="connsiteX0-177" fmla="*/ 0 w 437786"/>
              <a:gd name="connsiteY0-178" fmla="*/ 999941 h 1313395"/>
              <a:gd name="connsiteX1-179" fmla="*/ 111268 w 437786"/>
              <a:gd name="connsiteY1-180" fmla="*/ 949567 h 1313395"/>
              <a:gd name="connsiteX2-181" fmla="*/ 102081 w 437786"/>
              <a:gd name="connsiteY2-182" fmla="*/ 0 h 1313395"/>
              <a:gd name="connsiteX3-183" fmla="*/ 106622 w 437786"/>
              <a:gd name="connsiteY3-184" fmla="*/ 5832 h 1313395"/>
              <a:gd name="connsiteX4-185" fmla="*/ 316227 w 437786"/>
              <a:gd name="connsiteY4-186" fmla="*/ 897837 h 1313395"/>
              <a:gd name="connsiteX5-187" fmla="*/ 437786 w 437786"/>
              <a:gd name="connsiteY5-188" fmla="*/ 857373 h 1313395"/>
              <a:gd name="connsiteX6-189" fmla="*/ 349459 w 437786"/>
              <a:gd name="connsiteY6-190" fmla="*/ 1313395 h 1313395"/>
              <a:gd name="connsiteX7-191" fmla="*/ 0 w 437786"/>
              <a:gd name="connsiteY7-192" fmla="*/ 999941 h 1313395"/>
              <a:gd name="connsiteX0-193" fmla="*/ 0 w 443885"/>
              <a:gd name="connsiteY0-194" fmla="*/ 999941 h 1313395"/>
              <a:gd name="connsiteX1-195" fmla="*/ 111268 w 443885"/>
              <a:gd name="connsiteY1-196" fmla="*/ 949567 h 1313395"/>
              <a:gd name="connsiteX2-197" fmla="*/ 102081 w 443885"/>
              <a:gd name="connsiteY2-198" fmla="*/ 0 h 1313395"/>
              <a:gd name="connsiteX3-199" fmla="*/ 106622 w 443885"/>
              <a:gd name="connsiteY3-200" fmla="*/ 5832 h 1313395"/>
              <a:gd name="connsiteX4-201" fmla="*/ 316227 w 443885"/>
              <a:gd name="connsiteY4-202" fmla="*/ 897837 h 1313395"/>
              <a:gd name="connsiteX5-203" fmla="*/ 443885 w 443885"/>
              <a:gd name="connsiteY5-204" fmla="*/ 823576 h 1313395"/>
              <a:gd name="connsiteX6-205" fmla="*/ 349459 w 443885"/>
              <a:gd name="connsiteY6-206" fmla="*/ 1313395 h 1313395"/>
              <a:gd name="connsiteX7-207" fmla="*/ 0 w 443885"/>
              <a:gd name="connsiteY7-208" fmla="*/ 999941 h 1313395"/>
              <a:gd name="connsiteX0-209" fmla="*/ 0 w 443885"/>
              <a:gd name="connsiteY0-210" fmla="*/ 999941 h 1313395"/>
              <a:gd name="connsiteX1-211" fmla="*/ 111268 w 443885"/>
              <a:gd name="connsiteY1-212" fmla="*/ 949567 h 1313395"/>
              <a:gd name="connsiteX2-213" fmla="*/ 102081 w 443885"/>
              <a:gd name="connsiteY2-214" fmla="*/ 0 h 1313395"/>
              <a:gd name="connsiteX3-215" fmla="*/ 106622 w 443885"/>
              <a:gd name="connsiteY3-216" fmla="*/ 5832 h 1313395"/>
              <a:gd name="connsiteX4-217" fmla="*/ 302569 w 443885"/>
              <a:gd name="connsiteY4-218" fmla="*/ 887989 h 1313395"/>
              <a:gd name="connsiteX5-219" fmla="*/ 443885 w 443885"/>
              <a:gd name="connsiteY5-220" fmla="*/ 823576 h 1313395"/>
              <a:gd name="connsiteX6-221" fmla="*/ 349459 w 443885"/>
              <a:gd name="connsiteY6-222" fmla="*/ 1313395 h 1313395"/>
              <a:gd name="connsiteX7-223" fmla="*/ 0 w 443885"/>
              <a:gd name="connsiteY7-224" fmla="*/ 999941 h 1313395"/>
              <a:gd name="connsiteX0-225" fmla="*/ 0 w 443885"/>
              <a:gd name="connsiteY0-226" fmla="*/ 999941 h 1313395"/>
              <a:gd name="connsiteX1-227" fmla="*/ 111268 w 443885"/>
              <a:gd name="connsiteY1-228" fmla="*/ 949567 h 1313395"/>
              <a:gd name="connsiteX2-229" fmla="*/ 102081 w 443885"/>
              <a:gd name="connsiteY2-230" fmla="*/ 0 h 1313395"/>
              <a:gd name="connsiteX3-231" fmla="*/ 106622 w 443885"/>
              <a:gd name="connsiteY3-232" fmla="*/ 5832 h 1313395"/>
              <a:gd name="connsiteX4-233" fmla="*/ 302569 w 443885"/>
              <a:gd name="connsiteY4-234" fmla="*/ 887989 h 1313395"/>
              <a:gd name="connsiteX5-235" fmla="*/ 443885 w 443885"/>
              <a:gd name="connsiteY5-236" fmla="*/ 823576 h 1313395"/>
              <a:gd name="connsiteX6-237" fmla="*/ 349459 w 443885"/>
              <a:gd name="connsiteY6-238" fmla="*/ 1313395 h 1313395"/>
              <a:gd name="connsiteX7-239" fmla="*/ 0 w 443885"/>
              <a:gd name="connsiteY7-240" fmla="*/ 999941 h 1313395"/>
              <a:gd name="connsiteX0-241" fmla="*/ 0 w 443885"/>
              <a:gd name="connsiteY0-242" fmla="*/ 999941 h 1313395"/>
              <a:gd name="connsiteX1-243" fmla="*/ 128421 w 443885"/>
              <a:gd name="connsiteY1-244" fmla="*/ 966086 h 1313395"/>
              <a:gd name="connsiteX2-245" fmla="*/ 102081 w 443885"/>
              <a:gd name="connsiteY2-246" fmla="*/ 0 h 1313395"/>
              <a:gd name="connsiteX3-247" fmla="*/ 106622 w 443885"/>
              <a:gd name="connsiteY3-248" fmla="*/ 5832 h 1313395"/>
              <a:gd name="connsiteX4-249" fmla="*/ 302569 w 443885"/>
              <a:gd name="connsiteY4-250" fmla="*/ 887989 h 1313395"/>
              <a:gd name="connsiteX5-251" fmla="*/ 443885 w 443885"/>
              <a:gd name="connsiteY5-252" fmla="*/ 823576 h 1313395"/>
              <a:gd name="connsiteX6-253" fmla="*/ 349459 w 443885"/>
              <a:gd name="connsiteY6-254" fmla="*/ 1313395 h 1313395"/>
              <a:gd name="connsiteX7-255" fmla="*/ 0 w 443885"/>
              <a:gd name="connsiteY7-256" fmla="*/ 999941 h 1313395"/>
              <a:gd name="connsiteX0-257" fmla="*/ 0 w 443885"/>
              <a:gd name="connsiteY0-258" fmla="*/ 999941 h 1313395"/>
              <a:gd name="connsiteX1-259" fmla="*/ 128421 w 443885"/>
              <a:gd name="connsiteY1-260" fmla="*/ 966086 h 1313395"/>
              <a:gd name="connsiteX2-261" fmla="*/ 102081 w 443885"/>
              <a:gd name="connsiteY2-262" fmla="*/ 0 h 1313395"/>
              <a:gd name="connsiteX3-263" fmla="*/ 106622 w 443885"/>
              <a:gd name="connsiteY3-264" fmla="*/ 5832 h 1313395"/>
              <a:gd name="connsiteX4-265" fmla="*/ 302569 w 443885"/>
              <a:gd name="connsiteY4-266" fmla="*/ 887989 h 1313395"/>
              <a:gd name="connsiteX5-267" fmla="*/ 443885 w 443885"/>
              <a:gd name="connsiteY5-268" fmla="*/ 823576 h 1313395"/>
              <a:gd name="connsiteX6-269" fmla="*/ 349459 w 443885"/>
              <a:gd name="connsiteY6-270" fmla="*/ 1313395 h 1313395"/>
              <a:gd name="connsiteX7-271" fmla="*/ 0 w 443885"/>
              <a:gd name="connsiteY7-272" fmla="*/ 999941 h 1313395"/>
              <a:gd name="connsiteX0-273" fmla="*/ 0 w 440200"/>
              <a:gd name="connsiteY0-274" fmla="*/ 1016712 h 1313395"/>
              <a:gd name="connsiteX1-275" fmla="*/ 124736 w 440200"/>
              <a:gd name="connsiteY1-276" fmla="*/ 966086 h 1313395"/>
              <a:gd name="connsiteX2-277" fmla="*/ 98396 w 440200"/>
              <a:gd name="connsiteY2-278" fmla="*/ 0 h 1313395"/>
              <a:gd name="connsiteX3-279" fmla="*/ 102937 w 440200"/>
              <a:gd name="connsiteY3-280" fmla="*/ 5832 h 1313395"/>
              <a:gd name="connsiteX4-281" fmla="*/ 298884 w 440200"/>
              <a:gd name="connsiteY4-282" fmla="*/ 887989 h 1313395"/>
              <a:gd name="connsiteX5-283" fmla="*/ 440200 w 440200"/>
              <a:gd name="connsiteY5-284" fmla="*/ 823576 h 1313395"/>
              <a:gd name="connsiteX6-285" fmla="*/ 345774 w 440200"/>
              <a:gd name="connsiteY6-286" fmla="*/ 1313395 h 1313395"/>
              <a:gd name="connsiteX7-287" fmla="*/ 0 w 440200"/>
              <a:gd name="connsiteY7-288" fmla="*/ 1016712 h 1313395"/>
              <a:gd name="connsiteX0-289" fmla="*/ 0 w 440200"/>
              <a:gd name="connsiteY0-290" fmla="*/ 1016712 h 1347828"/>
              <a:gd name="connsiteX1-291" fmla="*/ 124736 w 440200"/>
              <a:gd name="connsiteY1-292" fmla="*/ 966086 h 1347828"/>
              <a:gd name="connsiteX2-293" fmla="*/ 98396 w 440200"/>
              <a:gd name="connsiteY2-294" fmla="*/ 0 h 1347828"/>
              <a:gd name="connsiteX3-295" fmla="*/ 102937 w 440200"/>
              <a:gd name="connsiteY3-296" fmla="*/ 5832 h 1347828"/>
              <a:gd name="connsiteX4-297" fmla="*/ 298884 w 440200"/>
              <a:gd name="connsiteY4-298" fmla="*/ 887989 h 1347828"/>
              <a:gd name="connsiteX5-299" fmla="*/ 440200 w 440200"/>
              <a:gd name="connsiteY5-300" fmla="*/ 823576 h 1347828"/>
              <a:gd name="connsiteX6-301" fmla="*/ 395262 w 440200"/>
              <a:gd name="connsiteY6-302" fmla="*/ 1347828 h 1347828"/>
              <a:gd name="connsiteX7-303" fmla="*/ 0 w 440200"/>
              <a:gd name="connsiteY7-304" fmla="*/ 1016712 h 1347828"/>
              <a:gd name="connsiteX0-305" fmla="*/ 0 w 395262"/>
              <a:gd name="connsiteY0-306" fmla="*/ 1016712 h 1347828"/>
              <a:gd name="connsiteX1-307" fmla="*/ 124736 w 395262"/>
              <a:gd name="connsiteY1-308" fmla="*/ 966086 h 1347828"/>
              <a:gd name="connsiteX2-309" fmla="*/ 98396 w 395262"/>
              <a:gd name="connsiteY2-310" fmla="*/ 0 h 1347828"/>
              <a:gd name="connsiteX3-311" fmla="*/ 102937 w 395262"/>
              <a:gd name="connsiteY3-312" fmla="*/ 5832 h 1347828"/>
              <a:gd name="connsiteX4-313" fmla="*/ 298884 w 395262"/>
              <a:gd name="connsiteY4-314" fmla="*/ 887989 h 1347828"/>
              <a:gd name="connsiteX5-315" fmla="*/ 386646 w 395262"/>
              <a:gd name="connsiteY5-316" fmla="*/ 841427 h 1347828"/>
              <a:gd name="connsiteX6-317" fmla="*/ 395262 w 395262"/>
              <a:gd name="connsiteY6-318" fmla="*/ 1347828 h 1347828"/>
              <a:gd name="connsiteX7-319" fmla="*/ 0 w 395262"/>
              <a:gd name="connsiteY7-320" fmla="*/ 1016712 h 1347828"/>
              <a:gd name="connsiteX0-321" fmla="*/ 6355 w 361341"/>
              <a:gd name="connsiteY0-322" fmla="*/ 1009216 h 1347828"/>
              <a:gd name="connsiteX1-323" fmla="*/ 90815 w 361341"/>
              <a:gd name="connsiteY1-324" fmla="*/ 966086 h 1347828"/>
              <a:gd name="connsiteX2-325" fmla="*/ 64475 w 361341"/>
              <a:gd name="connsiteY2-326" fmla="*/ 0 h 1347828"/>
              <a:gd name="connsiteX3-327" fmla="*/ 69016 w 361341"/>
              <a:gd name="connsiteY3-328" fmla="*/ 5832 h 1347828"/>
              <a:gd name="connsiteX4-329" fmla="*/ 264963 w 361341"/>
              <a:gd name="connsiteY4-330" fmla="*/ 887989 h 1347828"/>
              <a:gd name="connsiteX5-331" fmla="*/ 352725 w 361341"/>
              <a:gd name="connsiteY5-332" fmla="*/ 841427 h 1347828"/>
              <a:gd name="connsiteX6-333" fmla="*/ 361341 w 361341"/>
              <a:gd name="connsiteY6-334" fmla="*/ 1347828 h 1347828"/>
              <a:gd name="connsiteX7-335" fmla="*/ 6355 w 361341"/>
              <a:gd name="connsiteY7-336" fmla="*/ 1009216 h 1347828"/>
              <a:gd name="connsiteX0-337" fmla="*/ 6355 w 352725"/>
              <a:gd name="connsiteY0-338" fmla="*/ 1009216 h 1239068"/>
              <a:gd name="connsiteX1-339" fmla="*/ 90815 w 352725"/>
              <a:gd name="connsiteY1-340" fmla="*/ 966086 h 1239068"/>
              <a:gd name="connsiteX2-341" fmla="*/ 64475 w 352725"/>
              <a:gd name="connsiteY2-342" fmla="*/ 0 h 1239068"/>
              <a:gd name="connsiteX3-343" fmla="*/ 69016 w 352725"/>
              <a:gd name="connsiteY3-344" fmla="*/ 5832 h 1239068"/>
              <a:gd name="connsiteX4-345" fmla="*/ 264963 w 352725"/>
              <a:gd name="connsiteY4-346" fmla="*/ 887989 h 1239068"/>
              <a:gd name="connsiteX5-347" fmla="*/ 352725 w 352725"/>
              <a:gd name="connsiteY5-348" fmla="*/ 841427 h 1239068"/>
              <a:gd name="connsiteX6-349" fmla="*/ 323924 w 352725"/>
              <a:gd name="connsiteY6-350" fmla="*/ 1239068 h 1239068"/>
              <a:gd name="connsiteX7-351" fmla="*/ 6355 w 352725"/>
              <a:gd name="connsiteY7-352" fmla="*/ 1009216 h 1239068"/>
              <a:gd name="connsiteX0-353" fmla="*/ 6355 w 352725"/>
              <a:gd name="connsiteY0-354" fmla="*/ 1009216 h 1239068"/>
              <a:gd name="connsiteX1-355" fmla="*/ 90815 w 352725"/>
              <a:gd name="connsiteY1-356" fmla="*/ 966086 h 1239068"/>
              <a:gd name="connsiteX2-357" fmla="*/ 64475 w 352725"/>
              <a:gd name="connsiteY2-358" fmla="*/ 0 h 1239068"/>
              <a:gd name="connsiteX3-359" fmla="*/ 69016 w 352725"/>
              <a:gd name="connsiteY3-360" fmla="*/ 5832 h 1239068"/>
              <a:gd name="connsiteX4-361" fmla="*/ 258294 w 352725"/>
              <a:gd name="connsiteY4-362" fmla="*/ 891483 h 1239068"/>
              <a:gd name="connsiteX5-363" fmla="*/ 352725 w 352725"/>
              <a:gd name="connsiteY5-364" fmla="*/ 841427 h 1239068"/>
              <a:gd name="connsiteX6-365" fmla="*/ 323924 w 352725"/>
              <a:gd name="connsiteY6-366" fmla="*/ 1239068 h 1239068"/>
              <a:gd name="connsiteX7-367" fmla="*/ 6355 w 352725"/>
              <a:gd name="connsiteY7-368" fmla="*/ 1009216 h 1239068"/>
              <a:gd name="connsiteX0-369" fmla="*/ 0 w 346370"/>
              <a:gd name="connsiteY0-370" fmla="*/ 1009216 h 1239068"/>
              <a:gd name="connsiteX1-371" fmla="*/ 96150 w 346370"/>
              <a:gd name="connsiteY1-372" fmla="*/ 960813 h 1239068"/>
              <a:gd name="connsiteX2-373" fmla="*/ 58120 w 346370"/>
              <a:gd name="connsiteY2-374" fmla="*/ 0 h 1239068"/>
              <a:gd name="connsiteX3-375" fmla="*/ 62661 w 346370"/>
              <a:gd name="connsiteY3-376" fmla="*/ 5832 h 1239068"/>
              <a:gd name="connsiteX4-377" fmla="*/ 251939 w 346370"/>
              <a:gd name="connsiteY4-378" fmla="*/ 891483 h 1239068"/>
              <a:gd name="connsiteX5-379" fmla="*/ 346370 w 346370"/>
              <a:gd name="connsiteY5-380" fmla="*/ 841427 h 1239068"/>
              <a:gd name="connsiteX6-381" fmla="*/ 317569 w 346370"/>
              <a:gd name="connsiteY6-382" fmla="*/ 1239068 h 1239068"/>
              <a:gd name="connsiteX7-383" fmla="*/ 0 w 346370"/>
              <a:gd name="connsiteY7-384" fmla="*/ 1009216 h 1239068"/>
              <a:gd name="connsiteX0-385" fmla="*/ 19649 w 366019"/>
              <a:gd name="connsiteY0-386" fmla="*/ 1009216 h 1239068"/>
              <a:gd name="connsiteX1-387" fmla="*/ 115799 w 366019"/>
              <a:gd name="connsiteY1-388" fmla="*/ 960813 h 1239068"/>
              <a:gd name="connsiteX2-389" fmla="*/ 77769 w 366019"/>
              <a:gd name="connsiteY2-390" fmla="*/ 0 h 1239068"/>
              <a:gd name="connsiteX3-391" fmla="*/ 82310 w 366019"/>
              <a:gd name="connsiteY3-392" fmla="*/ 5832 h 1239068"/>
              <a:gd name="connsiteX4-393" fmla="*/ 271588 w 366019"/>
              <a:gd name="connsiteY4-394" fmla="*/ 891483 h 1239068"/>
              <a:gd name="connsiteX5-395" fmla="*/ 366019 w 366019"/>
              <a:gd name="connsiteY5-396" fmla="*/ 841427 h 1239068"/>
              <a:gd name="connsiteX6-397" fmla="*/ 337218 w 366019"/>
              <a:gd name="connsiteY6-398" fmla="*/ 1239068 h 1239068"/>
              <a:gd name="connsiteX7-399" fmla="*/ 19649 w 366019"/>
              <a:gd name="connsiteY7-400" fmla="*/ 1009216 h 1239068"/>
              <a:gd name="connsiteX0-401" fmla="*/ 0 w 346370"/>
              <a:gd name="connsiteY0-402" fmla="*/ 1009216 h 1239068"/>
              <a:gd name="connsiteX1-403" fmla="*/ 96150 w 346370"/>
              <a:gd name="connsiteY1-404" fmla="*/ 960813 h 1239068"/>
              <a:gd name="connsiteX2-405" fmla="*/ 58120 w 346370"/>
              <a:gd name="connsiteY2-406" fmla="*/ 0 h 1239068"/>
              <a:gd name="connsiteX3-407" fmla="*/ 62661 w 346370"/>
              <a:gd name="connsiteY3-408" fmla="*/ 5832 h 1239068"/>
              <a:gd name="connsiteX4-409" fmla="*/ 251939 w 346370"/>
              <a:gd name="connsiteY4-410" fmla="*/ 891483 h 1239068"/>
              <a:gd name="connsiteX5-411" fmla="*/ 346370 w 346370"/>
              <a:gd name="connsiteY5-412" fmla="*/ 841427 h 1239068"/>
              <a:gd name="connsiteX6-413" fmla="*/ 317569 w 346370"/>
              <a:gd name="connsiteY6-414" fmla="*/ 1239068 h 1239068"/>
              <a:gd name="connsiteX7-415" fmla="*/ 0 w 346370"/>
              <a:gd name="connsiteY7-416" fmla="*/ 1009216 h 1239068"/>
              <a:gd name="connsiteX0-417" fmla="*/ 0 w 346370"/>
              <a:gd name="connsiteY0-418" fmla="*/ 1012785 h 1242637"/>
              <a:gd name="connsiteX1-419" fmla="*/ 96150 w 346370"/>
              <a:gd name="connsiteY1-420" fmla="*/ 964382 h 1242637"/>
              <a:gd name="connsiteX2-421" fmla="*/ 58120 w 346370"/>
              <a:gd name="connsiteY2-422" fmla="*/ 3569 h 1242637"/>
              <a:gd name="connsiteX3-423" fmla="*/ 114690 w 346370"/>
              <a:gd name="connsiteY3-424" fmla="*/ 0 h 1242637"/>
              <a:gd name="connsiteX4-425" fmla="*/ 251939 w 346370"/>
              <a:gd name="connsiteY4-426" fmla="*/ 895052 h 1242637"/>
              <a:gd name="connsiteX5-427" fmla="*/ 346370 w 346370"/>
              <a:gd name="connsiteY5-428" fmla="*/ 844996 h 1242637"/>
              <a:gd name="connsiteX6-429" fmla="*/ 317569 w 346370"/>
              <a:gd name="connsiteY6-430" fmla="*/ 1242637 h 1242637"/>
              <a:gd name="connsiteX7-431" fmla="*/ 0 w 346370"/>
              <a:gd name="connsiteY7-432" fmla="*/ 1012785 h 1242637"/>
              <a:gd name="connsiteX0-433" fmla="*/ 0 w 346370"/>
              <a:gd name="connsiteY0-434" fmla="*/ 1012785 h 1242637"/>
              <a:gd name="connsiteX1-435" fmla="*/ 96150 w 346370"/>
              <a:gd name="connsiteY1-436" fmla="*/ 964382 h 1242637"/>
              <a:gd name="connsiteX2-437" fmla="*/ 58120 w 346370"/>
              <a:gd name="connsiteY2-438" fmla="*/ 3569 h 1242637"/>
              <a:gd name="connsiteX3-439" fmla="*/ 114690 w 346370"/>
              <a:gd name="connsiteY3-440" fmla="*/ 0 h 1242637"/>
              <a:gd name="connsiteX4-441" fmla="*/ 251939 w 346370"/>
              <a:gd name="connsiteY4-442" fmla="*/ 895052 h 1242637"/>
              <a:gd name="connsiteX5-443" fmla="*/ 346370 w 346370"/>
              <a:gd name="connsiteY5-444" fmla="*/ 844996 h 1242637"/>
              <a:gd name="connsiteX6-445" fmla="*/ 317569 w 346370"/>
              <a:gd name="connsiteY6-446" fmla="*/ 1242637 h 1242637"/>
              <a:gd name="connsiteX7-447" fmla="*/ 0 w 346370"/>
              <a:gd name="connsiteY7-448" fmla="*/ 1012785 h 1242637"/>
              <a:gd name="connsiteX0-449" fmla="*/ 0 w 346370"/>
              <a:gd name="connsiteY0-450" fmla="*/ 1009216 h 1239068"/>
              <a:gd name="connsiteX1-451" fmla="*/ 96150 w 346370"/>
              <a:gd name="connsiteY1-452" fmla="*/ 960813 h 1239068"/>
              <a:gd name="connsiteX2-453" fmla="*/ 58120 w 346370"/>
              <a:gd name="connsiteY2-454" fmla="*/ 0 h 1239068"/>
              <a:gd name="connsiteX3-455" fmla="*/ 69331 w 346370"/>
              <a:gd name="connsiteY3-456" fmla="*/ 2339 h 1239068"/>
              <a:gd name="connsiteX4-457" fmla="*/ 251939 w 346370"/>
              <a:gd name="connsiteY4-458" fmla="*/ 891483 h 1239068"/>
              <a:gd name="connsiteX5-459" fmla="*/ 346370 w 346370"/>
              <a:gd name="connsiteY5-460" fmla="*/ 841427 h 1239068"/>
              <a:gd name="connsiteX6-461" fmla="*/ 317569 w 346370"/>
              <a:gd name="connsiteY6-462" fmla="*/ 1239068 h 1239068"/>
              <a:gd name="connsiteX7-463" fmla="*/ 0 w 346370"/>
              <a:gd name="connsiteY7-464" fmla="*/ 1009216 h 1239068"/>
              <a:gd name="connsiteX0-465" fmla="*/ 0 w 346370"/>
              <a:gd name="connsiteY0-466" fmla="*/ 1009216 h 1239068"/>
              <a:gd name="connsiteX1-467" fmla="*/ 96150 w 346370"/>
              <a:gd name="connsiteY1-468" fmla="*/ 960813 h 1239068"/>
              <a:gd name="connsiteX2-469" fmla="*/ 58120 w 346370"/>
              <a:gd name="connsiteY2-470" fmla="*/ 0 h 1239068"/>
              <a:gd name="connsiteX3-471" fmla="*/ 69331 w 346370"/>
              <a:gd name="connsiteY3-472" fmla="*/ 2339 h 1239068"/>
              <a:gd name="connsiteX4-473" fmla="*/ 251939 w 346370"/>
              <a:gd name="connsiteY4-474" fmla="*/ 891483 h 1239068"/>
              <a:gd name="connsiteX5-475" fmla="*/ 346370 w 346370"/>
              <a:gd name="connsiteY5-476" fmla="*/ 841427 h 1239068"/>
              <a:gd name="connsiteX6-477" fmla="*/ 317569 w 346370"/>
              <a:gd name="connsiteY6-478" fmla="*/ 1239068 h 1239068"/>
              <a:gd name="connsiteX7-479" fmla="*/ 0 w 346370"/>
              <a:gd name="connsiteY7-480" fmla="*/ 1009216 h 1239068"/>
              <a:gd name="connsiteX0-481" fmla="*/ 0 w 346370"/>
              <a:gd name="connsiteY0-482" fmla="*/ 1009216 h 1239068"/>
              <a:gd name="connsiteX1-483" fmla="*/ 96150 w 346370"/>
              <a:gd name="connsiteY1-484" fmla="*/ 960813 h 1239068"/>
              <a:gd name="connsiteX2-485" fmla="*/ 58120 w 346370"/>
              <a:gd name="connsiteY2-486" fmla="*/ 0 h 1239068"/>
              <a:gd name="connsiteX3-487" fmla="*/ 69331 w 346370"/>
              <a:gd name="connsiteY3-488" fmla="*/ 2339 h 1239068"/>
              <a:gd name="connsiteX4-489" fmla="*/ 251939 w 346370"/>
              <a:gd name="connsiteY4-490" fmla="*/ 891483 h 1239068"/>
              <a:gd name="connsiteX5-491" fmla="*/ 346370 w 346370"/>
              <a:gd name="connsiteY5-492" fmla="*/ 841427 h 1239068"/>
              <a:gd name="connsiteX6-493" fmla="*/ 317569 w 346370"/>
              <a:gd name="connsiteY6-494" fmla="*/ 1239068 h 1239068"/>
              <a:gd name="connsiteX7-495" fmla="*/ 0 w 346370"/>
              <a:gd name="connsiteY7-496" fmla="*/ 1009216 h 1239068"/>
              <a:gd name="connsiteX0-497" fmla="*/ 0 w 346370"/>
              <a:gd name="connsiteY0-498" fmla="*/ 1009216 h 1239068"/>
              <a:gd name="connsiteX1-499" fmla="*/ 96150 w 346370"/>
              <a:gd name="connsiteY1-500" fmla="*/ 960813 h 1239068"/>
              <a:gd name="connsiteX2-501" fmla="*/ 58120 w 346370"/>
              <a:gd name="connsiteY2-502" fmla="*/ 0 h 1239068"/>
              <a:gd name="connsiteX3-503" fmla="*/ 69331 w 346370"/>
              <a:gd name="connsiteY3-504" fmla="*/ 2339 h 1239068"/>
              <a:gd name="connsiteX4-505" fmla="*/ 251939 w 346370"/>
              <a:gd name="connsiteY4-506" fmla="*/ 891483 h 1239068"/>
              <a:gd name="connsiteX5-507" fmla="*/ 346370 w 346370"/>
              <a:gd name="connsiteY5-508" fmla="*/ 841427 h 1239068"/>
              <a:gd name="connsiteX6-509" fmla="*/ 317569 w 346370"/>
              <a:gd name="connsiteY6-510" fmla="*/ 1239068 h 1239068"/>
              <a:gd name="connsiteX7-511" fmla="*/ 0 w 346370"/>
              <a:gd name="connsiteY7-512" fmla="*/ 1009216 h 1239068"/>
              <a:gd name="connsiteX0-513" fmla="*/ 0 w 346370"/>
              <a:gd name="connsiteY0-514" fmla="*/ 1009216 h 1239068"/>
              <a:gd name="connsiteX1-515" fmla="*/ 96150 w 346370"/>
              <a:gd name="connsiteY1-516" fmla="*/ 960813 h 1239068"/>
              <a:gd name="connsiteX2-517" fmla="*/ 58120 w 346370"/>
              <a:gd name="connsiteY2-518" fmla="*/ 0 h 1239068"/>
              <a:gd name="connsiteX3-519" fmla="*/ 69331 w 346370"/>
              <a:gd name="connsiteY3-520" fmla="*/ 2339 h 1239068"/>
              <a:gd name="connsiteX4-521" fmla="*/ 251939 w 346370"/>
              <a:gd name="connsiteY4-522" fmla="*/ 891483 h 1239068"/>
              <a:gd name="connsiteX5-523" fmla="*/ 346370 w 346370"/>
              <a:gd name="connsiteY5-524" fmla="*/ 841427 h 1239068"/>
              <a:gd name="connsiteX6-525" fmla="*/ 317569 w 346370"/>
              <a:gd name="connsiteY6-526" fmla="*/ 1239068 h 1239068"/>
              <a:gd name="connsiteX7-527" fmla="*/ 0 w 346370"/>
              <a:gd name="connsiteY7-528" fmla="*/ 1009216 h 1239068"/>
              <a:gd name="connsiteX0-529" fmla="*/ 0 w 346370"/>
              <a:gd name="connsiteY0-530" fmla="*/ 1009216 h 1239068"/>
              <a:gd name="connsiteX1-531" fmla="*/ 96150 w 346370"/>
              <a:gd name="connsiteY1-532" fmla="*/ 960813 h 1239068"/>
              <a:gd name="connsiteX2-533" fmla="*/ 58120 w 346370"/>
              <a:gd name="connsiteY2-534" fmla="*/ 0 h 1239068"/>
              <a:gd name="connsiteX3-535" fmla="*/ 69331 w 346370"/>
              <a:gd name="connsiteY3-536" fmla="*/ 2339 h 1239068"/>
              <a:gd name="connsiteX4-537" fmla="*/ 251939 w 346370"/>
              <a:gd name="connsiteY4-538" fmla="*/ 891483 h 1239068"/>
              <a:gd name="connsiteX5-539" fmla="*/ 346370 w 346370"/>
              <a:gd name="connsiteY5-540" fmla="*/ 841427 h 1239068"/>
              <a:gd name="connsiteX6-541" fmla="*/ 317569 w 346370"/>
              <a:gd name="connsiteY6-542" fmla="*/ 1239068 h 1239068"/>
              <a:gd name="connsiteX7-543" fmla="*/ 0 w 346370"/>
              <a:gd name="connsiteY7-544" fmla="*/ 1009216 h 1239068"/>
              <a:gd name="connsiteX0-545" fmla="*/ 1210 w 347580"/>
              <a:gd name="connsiteY0-546" fmla="*/ 1009216 h 1239068"/>
              <a:gd name="connsiteX1-547" fmla="*/ 97360 w 347580"/>
              <a:gd name="connsiteY1-548" fmla="*/ 960813 h 1239068"/>
              <a:gd name="connsiteX2-549" fmla="*/ 59330 w 347580"/>
              <a:gd name="connsiteY2-550" fmla="*/ 0 h 1239068"/>
              <a:gd name="connsiteX3-551" fmla="*/ 70541 w 347580"/>
              <a:gd name="connsiteY3-552" fmla="*/ 2339 h 1239068"/>
              <a:gd name="connsiteX4-553" fmla="*/ 253149 w 347580"/>
              <a:gd name="connsiteY4-554" fmla="*/ 891483 h 1239068"/>
              <a:gd name="connsiteX5-555" fmla="*/ 347580 w 347580"/>
              <a:gd name="connsiteY5-556" fmla="*/ 841427 h 1239068"/>
              <a:gd name="connsiteX6-557" fmla="*/ 318779 w 347580"/>
              <a:gd name="connsiteY6-558" fmla="*/ 1239068 h 1239068"/>
              <a:gd name="connsiteX7-559" fmla="*/ 1210 w 347580"/>
              <a:gd name="connsiteY7-560" fmla="*/ 1009216 h 1239068"/>
              <a:gd name="connsiteX0-561" fmla="*/ 1210 w 347580"/>
              <a:gd name="connsiteY0-562" fmla="*/ 1009216 h 1239068"/>
              <a:gd name="connsiteX1-563" fmla="*/ 97360 w 347580"/>
              <a:gd name="connsiteY1-564" fmla="*/ 960813 h 1239068"/>
              <a:gd name="connsiteX2-565" fmla="*/ 59330 w 347580"/>
              <a:gd name="connsiteY2-566" fmla="*/ 0 h 1239068"/>
              <a:gd name="connsiteX3-567" fmla="*/ 70541 w 347580"/>
              <a:gd name="connsiteY3-568" fmla="*/ 2339 h 1239068"/>
              <a:gd name="connsiteX4-569" fmla="*/ 253149 w 347580"/>
              <a:gd name="connsiteY4-570" fmla="*/ 891483 h 1239068"/>
              <a:gd name="connsiteX5-571" fmla="*/ 347580 w 347580"/>
              <a:gd name="connsiteY5-572" fmla="*/ 841427 h 1239068"/>
              <a:gd name="connsiteX6-573" fmla="*/ 318779 w 347580"/>
              <a:gd name="connsiteY6-574" fmla="*/ 1239068 h 1239068"/>
              <a:gd name="connsiteX7-575" fmla="*/ 1210 w 347580"/>
              <a:gd name="connsiteY7-576" fmla="*/ 1009216 h 1239068"/>
              <a:gd name="connsiteX0-577" fmla="*/ 1210 w 347580"/>
              <a:gd name="connsiteY0-578" fmla="*/ 1009216 h 1239068"/>
              <a:gd name="connsiteX1-579" fmla="*/ 97360 w 347580"/>
              <a:gd name="connsiteY1-580" fmla="*/ 960813 h 1239068"/>
              <a:gd name="connsiteX2-581" fmla="*/ 59330 w 347580"/>
              <a:gd name="connsiteY2-582" fmla="*/ 0 h 1239068"/>
              <a:gd name="connsiteX3-583" fmla="*/ 70541 w 347580"/>
              <a:gd name="connsiteY3-584" fmla="*/ 2339 h 1239068"/>
              <a:gd name="connsiteX4-585" fmla="*/ 239554 w 347580"/>
              <a:gd name="connsiteY4-586" fmla="*/ 885002 h 1239068"/>
              <a:gd name="connsiteX5-587" fmla="*/ 347580 w 347580"/>
              <a:gd name="connsiteY5-588" fmla="*/ 841427 h 1239068"/>
              <a:gd name="connsiteX6-589" fmla="*/ 318779 w 347580"/>
              <a:gd name="connsiteY6-590" fmla="*/ 1239068 h 1239068"/>
              <a:gd name="connsiteX7-591" fmla="*/ 1210 w 347580"/>
              <a:gd name="connsiteY7-592" fmla="*/ 1009216 h 1239068"/>
              <a:gd name="connsiteX0-593" fmla="*/ 1210 w 347580"/>
              <a:gd name="connsiteY0-594" fmla="*/ 1009216 h 1239068"/>
              <a:gd name="connsiteX1-595" fmla="*/ 97360 w 347580"/>
              <a:gd name="connsiteY1-596" fmla="*/ 960813 h 1239068"/>
              <a:gd name="connsiteX2-597" fmla="*/ 59330 w 347580"/>
              <a:gd name="connsiteY2-598" fmla="*/ 0 h 1239068"/>
              <a:gd name="connsiteX3-599" fmla="*/ 70541 w 347580"/>
              <a:gd name="connsiteY3-600" fmla="*/ 2339 h 1239068"/>
              <a:gd name="connsiteX4-601" fmla="*/ 236504 w 347580"/>
              <a:gd name="connsiteY4-602" fmla="*/ 901901 h 1239068"/>
              <a:gd name="connsiteX5-603" fmla="*/ 347580 w 347580"/>
              <a:gd name="connsiteY5-604" fmla="*/ 841427 h 1239068"/>
              <a:gd name="connsiteX6-605" fmla="*/ 318779 w 347580"/>
              <a:gd name="connsiteY6-606" fmla="*/ 1239068 h 1239068"/>
              <a:gd name="connsiteX7-607" fmla="*/ 1210 w 347580"/>
              <a:gd name="connsiteY7-608" fmla="*/ 1009216 h 1239068"/>
              <a:gd name="connsiteX0-609" fmla="*/ 9832 w 356202"/>
              <a:gd name="connsiteY0-610" fmla="*/ 1009216 h 1239068"/>
              <a:gd name="connsiteX1-611" fmla="*/ 105982 w 356202"/>
              <a:gd name="connsiteY1-612" fmla="*/ 960813 h 1239068"/>
              <a:gd name="connsiteX2-613" fmla="*/ 67952 w 356202"/>
              <a:gd name="connsiteY2-614" fmla="*/ 0 h 1239068"/>
              <a:gd name="connsiteX3-615" fmla="*/ 79163 w 356202"/>
              <a:gd name="connsiteY3-616" fmla="*/ 2339 h 1239068"/>
              <a:gd name="connsiteX4-617" fmla="*/ 245126 w 356202"/>
              <a:gd name="connsiteY4-618" fmla="*/ 901901 h 1239068"/>
              <a:gd name="connsiteX5-619" fmla="*/ 356202 w 356202"/>
              <a:gd name="connsiteY5-620" fmla="*/ 841427 h 1239068"/>
              <a:gd name="connsiteX6-621" fmla="*/ 327401 w 356202"/>
              <a:gd name="connsiteY6-622" fmla="*/ 1239068 h 1239068"/>
              <a:gd name="connsiteX7-623" fmla="*/ 9832 w 356202"/>
              <a:gd name="connsiteY7-624" fmla="*/ 1009216 h 1239068"/>
              <a:gd name="connsiteX0-625" fmla="*/ 9832 w 356202"/>
              <a:gd name="connsiteY0-626" fmla="*/ 1009216 h 1239068"/>
              <a:gd name="connsiteX1-627" fmla="*/ 105982 w 356202"/>
              <a:gd name="connsiteY1-628" fmla="*/ 960813 h 1239068"/>
              <a:gd name="connsiteX2-629" fmla="*/ 67952 w 356202"/>
              <a:gd name="connsiteY2-630" fmla="*/ 0 h 1239068"/>
              <a:gd name="connsiteX3-631" fmla="*/ 81002 w 356202"/>
              <a:gd name="connsiteY3-632" fmla="*/ 278496 h 1239068"/>
              <a:gd name="connsiteX4-633" fmla="*/ 245126 w 356202"/>
              <a:gd name="connsiteY4-634" fmla="*/ 901901 h 1239068"/>
              <a:gd name="connsiteX5-635" fmla="*/ 356202 w 356202"/>
              <a:gd name="connsiteY5-636" fmla="*/ 841427 h 1239068"/>
              <a:gd name="connsiteX6-637" fmla="*/ 327401 w 356202"/>
              <a:gd name="connsiteY6-638" fmla="*/ 1239068 h 1239068"/>
              <a:gd name="connsiteX7-639" fmla="*/ 9832 w 356202"/>
              <a:gd name="connsiteY7-640" fmla="*/ 1009216 h 1239068"/>
              <a:gd name="connsiteX0-641" fmla="*/ 9832 w 356202"/>
              <a:gd name="connsiteY0-642" fmla="*/ 1009216 h 1239068"/>
              <a:gd name="connsiteX1-643" fmla="*/ 105982 w 356202"/>
              <a:gd name="connsiteY1-644" fmla="*/ 960813 h 1239068"/>
              <a:gd name="connsiteX2-645" fmla="*/ 67952 w 356202"/>
              <a:gd name="connsiteY2-646" fmla="*/ 0 h 1239068"/>
              <a:gd name="connsiteX3-647" fmla="*/ 85894 w 356202"/>
              <a:gd name="connsiteY3-648" fmla="*/ 269984 h 1239068"/>
              <a:gd name="connsiteX4-649" fmla="*/ 245126 w 356202"/>
              <a:gd name="connsiteY4-650" fmla="*/ 901901 h 1239068"/>
              <a:gd name="connsiteX5-651" fmla="*/ 356202 w 356202"/>
              <a:gd name="connsiteY5-652" fmla="*/ 841427 h 1239068"/>
              <a:gd name="connsiteX6-653" fmla="*/ 327401 w 356202"/>
              <a:gd name="connsiteY6-654" fmla="*/ 1239068 h 1239068"/>
              <a:gd name="connsiteX7-655" fmla="*/ 9832 w 356202"/>
              <a:gd name="connsiteY7-656" fmla="*/ 1009216 h 1239068"/>
              <a:gd name="connsiteX0-657" fmla="*/ 9832 w 356202"/>
              <a:gd name="connsiteY0-658" fmla="*/ 1009216 h 1239068"/>
              <a:gd name="connsiteX1-659" fmla="*/ 105982 w 356202"/>
              <a:gd name="connsiteY1-660" fmla="*/ 960813 h 1239068"/>
              <a:gd name="connsiteX2-661" fmla="*/ 67952 w 356202"/>
              <a:gd name="connsiteY2-662" fmla="*/ 0 h 1239068"/>
              <a:gd name="connsiteX3-663" fmla="*/ 85894 w 356202"/>
              <a:gd name="connsiteY3-664" fmla="*/ 269984 h 1239068"/>
              <a:gd name="connsiteX4-665" fmla="*/ 245126 w 356202"/>
              <a:gd name="connsiteY4-666" fmla="*/ 901901 h 1239068"/>
              <a:gd name="connsiteX5-667" fmla="*/ 356202 w 356202"/>
              <a:gd name="connsiteY5-668" fmla="*/ 841427 h 1239068"/>
              <a:gd name="connsiteX6-669" fmla="*/ 327401 w 356202"/>
              <a:gd name="connsiteY6-670" fmla="*/ 1239068 h 1239068"/>
              <a:gd name="connsiteX7-671" fmla="*/ 9832 w 356202"/>
              <a:gd name="connsiteY7-672" fmla="*/ 1009216 h 1239068"/>
              <a:gd name="connsiteX0-673" fmla="*/ 1827 w 348197"/>
              <a:gd name="connsiteY0-674" fmla="*/ 965826 h 1195678"/>
              <a:gd name="connsiteX1-675" fmla="*/ 97977 w 348197"/>
              <a:gd name="connsiteY1-676" fmla="*/ 917423 h 1195678"/>
              <a:gd name="connsiteX2-677" fmla="*/ 80974 w 348197"/>
              <a:gd name="connsiteY2-678" fmla="*/ 0 h 1195678"/>
              <a:gd name="connsiteX3-679" fmla="*/ 77889 w 348197"/>
              <a:gd name="connsiteY3-680" fmla="*/ 226594 h 1195678"/>
              <a:gd name="connsiteX4-681" fmla="*/ 237121 w 348197"/>
              <a:gd name="connsiteY4-682" fmla="*/ 858511 h 1195678"/>
              <a:gd name="connsiteX5-683" fmla="*/ 348197 w 348197"/>
              <a:gd name="connsiteY5-684" fmla="*/ 798037 h 1195678"/>
              <a:gd name="connsiteX6-685" fmla="*/ 319396 w 348197"/>
              <a:gd name="connsiteY6-686" fmla="*/ 1195678 h 1195678"/>
              <a:gd name="connsiteX7-687" fmla="*/ 1827 w 348197"/>
              <a:gd name="connsiteY7-688" fmla="*/ 965826 h 1195678"/>
              <a:gd name="connsiteX0-689" fmla="*/ 1827 w 348197"/>
              <a:gd name="connsiteY0-690" fmla="*/ 965826 h 1195678"/>
              <a:gd name="connsiteX1-691" fmla="*/ 97977 w 348197"/>
              <a:gd name="connsiteY1-692" fmla="*/ 917423 h 1195678"/>
              <a:gd name="connsiteX2-693" fmla="*/ 80974 w 348197"/>
              <a:gd name="connsiteY2-694" fmla="*/ 0 h 1195678"/>
              <a:gd name="connsiteX3-695" fmla="*/ 77889 w 348197"/>
              <a:gd name="connsiteY3-696" fmla="*/ 226594 h 1195678"/>
              <a:gd name="connsiteX4-697" fmla="*/ 237121 w 348197"/>
              <a:gd name="connsiteY4-698" fmla="*/ 858511 h 1195678"/>
              <a:gd name="connsiteX5-699" fmla="*/ 348197 w 348197"/>
              <a:gd name="connsiteY5-700" fmla="*/ 798037 h 1195678"/>
              <a:gd name="connsiteX6-701" fmla="*/ 319396 w 348197"/>
              <a:gd name="connsiteY6-702" fmla="*/ 1195678 h 1195678"/>
              <a:gd name="connsiteX7-703" fmla="*/ 1827 w 348197"/>
              <a:gd name="connsiteY7-704" fmla="*/ 965826 h 1195678"/>
              <a:gd name="connsiteX0-705" fmla="*/ 1827 w 348197"/>
              <a:gd name="connsiteY0-706" fmla="*/ 965826 h 1195678"/>
              <a:gd name="connsiteX1-707" fmla="*/ 97977 w 348197"/>
              <a:gd name="connsiteY1-708" fmla="*/ 917423 h 1195678"/>
              <a:gd name="connsiteX2-709" fmla="*/ 80974 w 348197"/>
              <a:gd name="connsiteY2-710" fmla="*/ 0 h 1195678"/>
              <a:gd name="connsiteX3-711" fmla="*/ 77889 w 348197"/>
              <a:gd name="connsiteY3-712" fmla="*/ 226594 h 1195678"/>
              <a:gd name="connsiteX4-713" fmla="*/ 237121 w 348197"/>
              <a:gd name="connsiteY4-714" fmla="*/ 858511 h 1195678"/>
              <a:gd name="connsiteX5-715" fmla="*/ 348197 w 348197"/>
              <a:gd name="connsiteY5-716" fmla="*/ 798037 h 1195678"/>
              <a:gd name="connsiteX6-717" fmla="*/ 319396 w 348197"/>
              <a:gd name="connsiteY6-718" fmla="*/ 1195678 h 1195678"/>
              <a:gd name="connsiteX7-719" fmla="*/ 1827 w 348197"/>
              <a:gd name="connsiteY7-720" fmla="*/ 965826 h 1195678"/>
              <a:gd name="connsiteX0-721" fmla="*/ 0 w 346370"/>
              <a:gd name="connsiteY0-722" fmla="*/ 965826 h 1195678"/>
              <a:gd name="connsiteX1-723" fmla="*/ 96150 w 346370"/>
              <a:gd name="connsiteY1-724" fmla="*/ 917423 h 1195678"/>
              <a:gd name="connsiteX2-725" fmla="*/ 79147 w 346370"/>
              <a:gd name="connsiteY2-726" fmla="*/ 0 h 1195678"/>
              <a:gd name="connsiteX3-727" fmla="*/ 76062 w 346370"/>
              <a:gd name="connsiteY3-728" fmla="*/ 226594 h 1195678"/>
              <a:gd name="connsiteX4-729" fmla="*/ 235294 w 346370"/>
              <a:gd name="connsiteY4-730" fmla="*/ 858511 h 1195678"/>
              <a:gd name="connsiteX5-731" fmla="*/ 346370 w 346370"/>
              <a:gd name="connsiteY5-732" fmla="*/ 798037 h 1195678"/>
              <a:gd name="connsiteX6-733" fmla="*/ 317569 w 346370"/>
              <a:gd name="connsiteY6-734" fmla="*/ 1195678 h 1195678"/>
              <a:gd name="connsiteX7-735" fmla="*/ 0 w 346370"/>
              <a:gd name="connsiteY7-736" fmla="*/ 965826 h 1195678"/>
              <a:gd name="connsiteX0-737" fmla="*/ 0 w 346370"/>
              <a:gd name="connsiteY0-738" fmla="*/ 965826 h 1195678"/>
              <a:gd name="connsiteX1-739" fmla="*/ 96150 w 346370"/>
              <a:gd name="connsiteY1-740" fmla="*/ 917423 h 1195678"/>
              <a:gd name="connsiteX2-741" fmla="*/ 79147 w 346370"/>
              <a:gd name="connsiteY2-742" fmla="*/ 0 h 1195678"/>
              <a:gd name="connsiteX3-743" fmla="*/ 76062 w 346370"/>
              <a:gd name="connsiteY3-744" fmla="*/ 226594 h 1195678"/>
              <a:gd name="connsiteX4-745" fmla="*/ 235294 w 346370"/>
              <a:gd name="connsiteY4-746" fmla="*/ 858511 h 1195678"/>
              <a:gd name="connsiteX5-747" fmla="*/ 346370 w 346370"/>
              <a:gd name="connsiteY5-748" fmla="*/ 798037 h 1195678"/>
              <a:gd name="connsiteX6-749" fmla="*/ 317569 w 346370"/>
              <a:gd name="connsiteY6-750" fmla="*/ 1195678 h 1195678"/>
              <a:gd name="connsiteX7-751" fmla="*/ 0 w 346370"/>
              <a:gd name="connsiteY7-752" fmla="*/ 965826 h 1195678"/>
              <a:gd name="connsiteX0-753" fmla="*/ 0 w 346370"/>
              <a:gd name="connsiteY0-754" fmla="*/ 965826 h 1195678"/>
              <a:gd name="connsiteX1-755" fmla="*/ 96150 w 346370"/>
              <a:gd name="connsiteY1-756" fmla="*/ 917423 h 1195678"/>
              <a:gd name="connsiteX2-757" fmla="*/ 79147 w 346370"/>
              <a:gd name="connsiteY2-758" fmla="*/ 0 h 1195678"/>
              <a:gd name="connsiteX3-759" fmla="*/ 66468 w 346370"/>
              <a:gd name="connsiteY3-760" fmla="*/ 342978 h 1195678"/>
              <a:gd name="connsiteX4-761" fmla="*/ 235294 w 346370"/>
              <a:gd name="connsiteY4-762" fmla="*/ 858511 h 1195678"/>
              <a:gd name="connsiteX5-763" fmla="*/ 346370 w 346370"/>
              <a:gd name="connsiteY5-764" fmla="*/ 798037 h 1195678"/>
              <a:gd name="connsiteX6-765" fmla="*/ 317569 w 346370"/>
              <a:gd name="connsiteY6-766" fmla="*/ 1195678 h 1195678"/>
              <a:gd name="connsiteX7-767" fmla="*/ 0 w 346370"/>
              <a:gd name="connsiteY7-768" fmla="*/ 965826 h 1195678"/>
              <a:gd name="connsiteX0-769" fmla="*/ 0 w 346370"/>
              <a:gd name="connsiteY0-770" fmla="*/ 965826 h 1195678"/>
              <a:gd name="connsiteX1-771" fmla="*/ 96150 w 346370"/>
              <a:gd name="connsiteY1-772" fmla="*/ 917423 h 1195678"/>
              <a:gd name="connsiteX2-773" fmla="*/ 79147 w 346370"/>
              <a:gd name="connsiteY2-774" fmla="*/ 0 h 1195678"/>
              <a:gd name="connsiteX3-775" fmla="*/ 66468 w 346370"/>
              <a:gd name="connsiteY3-776" fmla="*/ 342978 h 1195678"/>
              <a:gd name="connsiteX4-777" fmla="*/ 235294 w 346370"/>
              <a:gd name="connsiteY4-778" fmla="*/ 858511 h 1195678"/>
              <a:gd name="connsiteX5-779" fmla="*/ 346370 w 346370"/>
              <a:gd name="connsiteY5-780" fmla="*/ 798037 h 1195678"/>
              <a:gd name="connsiteX6-781" fmla="*/ 317569 w 346370"/>
              <a:gd name="connsiteY6-782" fmla="*/ 1195678 h 1195678"/>
              <a:gd name="connsiteX7-783" fmla="*/ 0 w 346370"/>
              <a:gd name="connsiteY7-784" fmla="*/ 965826 h 1195678"/>
              <a:gd name="connsiteX0-785" fmla="*/ 0 w 346370"/>
              <a:gd name="connsiteY0-786" fmla="*/ 965826 h 1195678"/>
              <a:gd name="connsiteX1-787" fmla="*/ 96150 w 346370"/>
              <a:gd name="connsiteY1-788" fmla="*/ 917423 h 1195678"/>
              <a:gd name="connsiteX2-789" fmla="*/ 79147 w 346370"/>
              <a:gd name="connsiteY2-790" fmla="*/ 0 h 1195678"/>
              <a:gd name="connsiteX3-791" fmla="*/ 67992 w 346370"/>
              <a:gd name="connsiteY3-792" fmla="*/ 423786 h 1195678"/>
              <a:gd name="connsiteX4-793" fmla="*/ 235294 w 346370"/>
              <a:gd name="connsiteY4-794" fmla="*/ 858511 h 1195678"/>
              <a:gd name="connsiteX5-795" fmla="*/ 346370 w 346370"/>
              <a:gd name="connsiteY5-796" fmla="*/ 798037 h 1195678"/>
              <a:gd name="connsiteX6-797" fmla="*/ 317569 w 346370"/>
              <a:gd name="connsiteY6-798" fmla="*/ 1195678 h 1195678"/>
              <a:gd name="connsiteX7-799" fmla="*/ 0 w 346370"/>
              <a:gd name="connsiteY7-800" fmla="*/ 965826 h 1195678"/>
              <a:gd name="connsiteX0-801" fmla="*/ 0 w 346370"/>
              <a:gd name="connsiteY0-802" fmla="*/ 965826 h 1195678"/>
              <a:gd name="connsiteX1-803" fmla="*/ 96150 w 346370"/>
              <a:gd name="connsiteY1-804" fmla="*/ 917423 h 1195678"/>
              <a:gd name="connsiteX2-805" fmla="*/ 79147 w 346370"/>
              <a:gd name="connsiteY2-806" fmla="*/ 0 h 1195678"/>
              <a:gd name="connsiteX3-807" fmla="*/ 67992 w 346370"/>
              <a:gd name="connsiteY3-808" fmla="*/ 423786 h 1195678"/>
              <a:gd name="connsiteX4-809" fmla="*/ 235294 w 346370"/>
              <a:gd name="connsiteY4-810" fmla="*/ 858511 h 1195678"/>
              <a:gd name="connsiteX5-811" fmla="*/ 346370 w 346370"/>
              <a:gd name="connsiteY5-812" fmla="*/ 798037 h 1195678"/>
              <a:gd name="connsiteX6-813" fmla="*/ 317569 w 346370"/>
              <a:gd name="connsiteY6-814" fmla="*/ 1195678 h 1195678"/>
              <a:gd name="connsiteX7-815" fmla="*/ 0 w 346370"/>
              <a:gd name="connsiteY7-816" fmla="*/ 965826 h 1195678"/>
              <a:gd name="connsiteX0-817" fmla="*/ 0 w 346370"/>
              <a:gd name="connsiteY0-818" fmla="*/ 965826 h 1195678"/>
              <a:gd name="connsiteX1-819" fmla="*/ 96150 w 346370"/>
              <a:gd name="connsiteY1-820" fmla="*/ 917423 h 1195678"/>
              <a:gd name="connsiteX2-821" fmla="*/ 79147 w 346370"/>
              <a:gd name="connsiteY2-822" fmla="*/ 0 h 1195678"/>
              <a:gd name="connsiteX3-823" fmla="*/ 74662 w 346370"/>
              <a:gd name="connsiteY3-824" fmla="*/ 420291 h 1195678"/>
              <a:gd name="connsiteX4-825" fmla="*/ 235294 w 346370"/>
              <a:gd name="connsiteY4-826" fmla="*/ 858511 h 1195678"/>
              <a:gd name="connsiteX5-827" fmla="*/ 346370 w 346370"/>
              <a:gd name="connsiteY5-828" fmla="*/ 798037 h 1195678"/>
              <a:gd name="connsiteX6-829" fmla="*/ 317569 w 346370"/>
              <a:gd name="connsiteY6-830" fmla="*/ 1195678 h 1195678"/>
              <a:gd name="connsiteX7-831" fmla="*/ 0 w 346370"/>
              <a:gd name="connsiteY7-832" fmla="*/ 965826 h 1195678"/>
              <a:gd name="connsiteX0-833" fmla="*/ 0 w 346370"/>
              <a:gd name="connsiteY0-834" fmla="*/ 965826 h 1195678"/>
              <a:gd name="connsiteX1-835" fmla="*/ 96150 w 346370"/>
              <a:gd name="connsiteY1-836" fmla="*/ 917423 h 1195678"/>
              <a:gd name="connsiteX2-837" fmla="*/ 79147 w 346370"/>
              <a:gd name="connsiteY2-838" fmla="*/ 0 h 1195678"/>
              <a:gd name="connsiteX3-839" fmla="*/ 74662 w 346370"/>
              <a:gd name="connsiteY3-840" fmla="*/ 420291 h 1195678"/>
              <a:gd name="connsiteX4-841" fmla="*/ 235294 w 346370"/>
              <a:gd name="connsiteY4-842" fmla="*/ 858511 h 1195678"/>
              <a:gd name="connsiteX5-843" fmla="*/ 346370 w 346370"/>
              <a:gd name="connsiteY5-844" fmla="*/ 798037 h 1195678"/>
              <a:gd name="connsiteX6-845" fmla="*/ 317569 w 346370"/>
              <a:gd name="connsiteY6-846" fmla="*/ 1195678 h 1195678"/>
              <a:gd name="connsiteX7-847" fmla="*/ 0 w 346370"/>
              <a:gd name="connsiteY7-848" fmla="*/ 965826 h 1195678"/>
              <a:gd name="connsiteX0-849" fmla="*/ 0 w 346370"/>
              <a:gd name="connsiteY0-850" fmla="*/ 965826 h 1195678"/>
              <a:gd name="connsiteX1-851" fmla="*/ 96150 w 346370"/>
              <a:gd name="connsiteY1-852" fmla="*/ 917423 h 1195678"/>
              <a:gd name="connsiteX2-853" fmla="*/ 79147 w 346370"/>
              <a:gd name="connsiteY2-854" fmla="*/ 0 h 1195678"/>
              <a:gd name="connsiteX3-855" fmla="*/ 74662 w 346370"/>
              <a:gd name="connsiteY3-856" fmla="*/ 420291 h 1195678"/>
              <a:gd name="connsiteX4-857" fmla="*/ 235294 w 346370"/>
              <a:gd name="connsiteY4-858" fmla="*/ 858511 h 1195678"/>
              <a:gd name="connsiteX5-859" fmla="*/ 346370 w 346370"/>
              <a:gd name="connsiteY5-860" fmla="*/ 798037 h 1195678"/>
              <a:gd name="connsiteX6-861" fmla="*/ 317569 w 346370"/>
              <a:gd name="connsiteY6-862" fmla="*/ 1195678 h 1195678"/>
              <a:gd name="connsiteX7-863" fmla="*/ 0 w 346370"/>
              <a:gd name="connsiteY7-864" fmla="*/ 965826 h 1195678"/>
              <a:gd name="connsiteX0-865" fmla="*/ 0 w 346370"/>
              <a:gd name="connsiteY0-866" fmla="*/ 965826 h 1195678"/>
              <a:gd name="connsiteX1-867" fmla="*/ 96150 w 346370"/>
              <a:gd name="connsiteY1-868" fmla="*/ 917423 h 1195678"/>
              <a:gd name="connsiteX2-869" fmla="*/ 79147 w 346370"/>
              <a:gd name="connsiteY2-870" fmla="*/ 0 h 1195678"/>
              <a:gd name="connsiteX3-871" fmla="*/ 74662 w 346370"/>
              <a:gd name="connsiteY3-872" fmla="*/ 420291 h 1195678"/>
              <a:gd name="connsiteX4-873" fmla="*/ 231927 w 346370"/>
              <a:gd name="connsiteY4-874" fmla="*/ 858576 h 1195678"/>
              <a:gd name="connsiteX5-875" fmla="*/ 346370 w 346370"/>
              <a:gd name="connsiteY5-876" fmla="*/ 798037 h 1195678"/>
              <a:gd name="connsiteX6-877" fmla="*/ 317569 w 346370"/>
              <a:gd name="connsiteY6-878" fmla="*/ 1195678 h 1195678"/>
              <a:gd name="connsiteX7-879" fmla="*/ 0 w 346370"/>
              <a:gd name="connsiteY7-880" fmla="*/ 965826 h 1195678"/>
              <a:gd name="connsiteX0-881" fmla="*/ 0 w 346370"/>
              <a:gd name="connsiteY0-882" fmla="*/ 965826 h 1195678"/>
              <a:gd name="connsiteX1-883" fmla="*/ 96150 w 346370"/>
              <a:gd name="connsiteY1-884" fmla="*/ 917423 h 1195678"/>
              <a:gd name="connsiteX2-885" fmla="*/ 79147 w 346370"/>
              <a:gd name="connsiteY2-886" fmla="*/ 0 h 1195678"/>
              <a:gd name="connsiteX3-887" fmla="*/ 74662 w 346370"/>
              <a:gd name="connsiteY3-888" fmla="*/ 420291 h 1195678"/>
              <a:gd name="connsiteX4-889" fmla="*/ 257185 w 346370"/>
              <a:gd name="connsiteY4-890" fmla="*/ 840054 h 1195678"/>
              <a:gd name="connsiteX5-891" fmla="*/ 346370 w 346370"/>
              <a:gd name="connsiteY5-892" fmla="*/ 798037 h 1195678"/>
              <a:gd name="connsiteX6-893" fmla="*/ 317569 w 346370"/>
              <a:gd name="connsiteY6-894" fmla="*/ 1195678 h 1195678"/>
              <a:gd name="connsiteX7-895" fmla="*/ 0 w 346370"/>
              <a:gd name="connsiteY7-896" fmla="*/ 965826 h 1195678"/>
              <a:gd name="connsiteX0-897" fmla="*/ 20484 w 366854"/>
              <a:gd name="connsiteY0-898" fmla="*/ 965826 h 1195678"/>
              <a:gd name="connsiteX1-899" fmla="*/ 86326 w 366854"/>
              <a:gd name="connsiteY1-900" fmla="*/ 934261 h 1195678"/>
              <a:gd name="connsiteX2-901" fmla="*/ 99631 w 366854"/>
              <a:gd name="connsiteY2-902" fmla="*/ 0 h 1195678"/>
              <a:gd name="connsiteX3-903" fmla="*/ 95146 w 366854"/>
              <a:gd name="connsiteY3-904" fmla="*/ 420291 h 1195678"/>
              <a:gd name="connsiteX4-905" fmla="*/ 277669 w 366854"/>
              <a:gd name="connsiteY4-906" fmla="*/ 840054 h 1195678"/>
              <a:gd name="connsiteX5-907" fmla="*/ 366854 w 366854"/>
              <a:gd name="connsiteY5-908" fmla="*/ 798037 h 1195678"/>
              <a:gd name="connsiteX6-909" fmla="*/ 338053 w 366854"/>
              <a:gd name="connsiteY6-910" fmla="*/ 1195678 h 1195678"/>
              <a:gd name="connsiteX7-911" fmla="*/ 20484 w 366854"/>
              <a:gd name="connsiteY7-912" fmla="*/ 965826 h 1195678"/>
              <a:gd name="connsiteX0-913" fmla="*/ 20484 w 366854"/>
              <a:gd name="connsiteY0-914" fmla="*/ 965826 h 1195678"/>
              <a:gd name="connsiteX1-915" fmla="*/ 86326 w 366854"/>
              <a:gd name="connsiteY1-916" fmla="*/ 934261 h 1195678"/>
              <a:gd name="connsiteX2-917" fmla="*/ 99631 w 366854"/>
              <a:gd name="connsiteY2-918" fmla="*/ 0 h 1195678"/>
              <a:gd name="connsiteX3-919" fmla="*/ 128821 w 366854"/>
              <a:gd name="connsiteY3-920" fmla="*/ 427026 h 1195678"/>
              <a:gd name="connsiteX4-921" fmla="*/ 277669 w 366854"/>
              <a:gd name="connsiteY4-922" fmla="*/ 840054 h 1195678"/>
              <a:gd name="connsiteX5-923" fmla="*/ 366854 w 366854"/>
              <a:gd name="connsiteY5-924" fmla="*/ 798037 h 1195678"/>
              <a:gd name="connsiteX6-925" fmla="*/ 338053 w 366854"/>
              <a:gd name="connsiteY6-926" fmla="*/ 1195678 h 1195678"/>
              <a:gd name="connsiteX7-927" fmla="*/ 20484 w 366854"/>
              <a:gd name="connsiteY7-928" fmla="*/ 965826 h 1195678"/>
              <a:gd name="connsiteX0-929" fmla="*/ 9187 w 355557"/>
              <a:gd name="connsiteY0-930" fmla="*/ 980980 h 1210832"/>
              <a:gd name="connsiteX1-931" fmla="*/ 75029 w 355557"/>
              <a:gd name="connsiteY1-932" fmla="*/ 949415 h 1210832"/>
              <a:gd name="connsiteX2-933" fmla="*/ 133797 w 355557"/>
              <a:gd name="connsiteY2-934" fmla="*/ 0 h 1210832"/>
              <a:gd name="connsiteX3-935" fmla="*/ 117524 w 355557"/>
              <a:gd name="connsiteY3-936" fmla="*/ 442180 h 1210832"/>
              <a:gd name="connsiteX4-937" fmla="*/ 266372 w 355557"/>
              <a:gd name="connsiteY4-938" fmla="*/ 855208 h 1210832"/>
              <a:gd name="connsiteX5-939" fmla="*/ 355557 w 355557"/>
              <a:gd name="connsiteY5-940" fmla="*/ 813191 h 1210832"/>
              <a:gd name="connsiteX6-941" fmla="*/ 326756 w 355557"/>
              <a:gd name="connsiteY6-942" fmla="*/ 1210832 h 1210832"/>
              <a:gd name="connsiteX7-943" fmla="*/ 9187 w 355557"/>
              <a:gd name="connsiteY7-944" fmla="*/ 980980 h 1210832"/>
              <a:gd name="connsiteX0-945" fmla="*/ 9187 w 355557"/>
              <a:gd name="connsiteY0-946" fmla="*/ 980980 h 1210832"/>
              <a:gd name="connsiteX1-947" fmla="*/ 75029 w 355557"/>
              <a:gd name="connsiteY1-948" fmla="*/ 949415 h 1210832"/>
              <a:gd name="connsiteX2-949" fmla="*/ 133797 w 355557"/>
              <a:gd name="connsiteY2-950" fmla="*/ 0 h 1210832"/>
              <a:gd name="connsiteX3-951" fmla="*/ 117524 w 355557"/>
              <a:gd name="connsiteY3-952" fmla="*/ 442180 h 1210832"/>
              <a:gd name="connsiteX4-953" fmla="*/ 266372 w 355557"/>
              <a:gd name="connsiteY4-954" fmla="*/ 855208 h 1210832"/>
              <a:gd name="connsiteX5-955" fmla="*/ 355557 w 355557"/>
              <a:gd name="connsiteY5-956" fmla="*/ 813191 h 1210832"/>
              <a:gd name="connsiteX6-957" fmla="*/ 326756 w 355557"/>
              <a:gd name="connsiteY6-958" fmla="*/ 1210832 h 1210832"/>
              <a:gd name="connsiteX7-959" fmla="*/ 9187 w 355557"/>
              <a:gd name="connsiteY7-960" fmla="*/ 980980 h 1210832"/>
              <a:gd name="connsiteX0-961" fmla="*/ 9187 w 355557"/>
              <a:gd name="connsiteY0-962" fmla="*/ 980980 h 1210832"/>
              <a:gd name="connsiteX1-963" fmla="*/ 75029 w 355557"/>
              <a:gd name="connsiteY1-964" fmla="*/ 949415 h 1210832"/>
              <a:gd name="connsiteX2-965" fmla="*/ 133797 w 355557"/>
              <a:gd name="connsiteY2-966" fmla="*/ 0 h 1210832"/>
              <a:gd name="connsiteX3-967" fmla="*/ 117524 w 355557"/>
              <a:gd name="connsiteY3-968" fmla="*/ 442180 h 1210832"/>
              <a:gd name="connsiteX4-969" fmla="*/ 266372 w 355557"/>
              <a:gd name="connsiteY4-970" fmla="*/ 855208 h 1210832"/>
              <a:gd name="connsiteX5-971" fmla="*/ 355557 w 355557"/>
              <a:gd name="connsiteY5-972" fmla="*/ 813191 h 1210832"/>
              <a:gd name="connsiteX6-973" fmla="*/ 326756 w 355557"/>
              <a:gd name="connsiteY6-974" fmla="*/ 1210832 h 1210832"/>
              <a:gd name="connsiteX7-975" fmla="*/ 9187 w 355557"/>
              <a:gd name="connsiteY7-976" fmla="*/ 980980 h 1210832"/>
              <a:gd name="connsiteX0-977" fmla="*/ 9187 w 355557"/>
              <a:gd name="connsiteY0-978" fmla="*/ 980980 h 1210832"/>
              <a:gd name="connsiteX1-979" fmla="*/ 75029 w 355557"/>
              <a:gd name="connsiteY1-980" fmla="*/ 949415 h 1210832"/>
              <a:gd name="connsiteX2-981" fmla="*/ 133797 w 355557"/>
              <a:gd name="connsiteY2-982" fmla="*/ 0 h 1210832"/>
              <a:gd name="connsiteX3-983" fmla="*/ 117524 w 355557"/>
              <a:gd name="connsiteY3-984" fmla="*/ 442180 h 1210832"/>
              <a:gd name="connsiteX4-985" fmla="*/ 266372 w 355557"/>
              <a:gd name="connsiteY4-986" fmla="*/ 855208 h 1210832"/>
              <a:gd name="connsiteX5-987" fmla="*/ 355557 w 355557"/>
              <a:gd name="connsiteY5-988" fmla="*/ 813191 h 1210832"/>
              <a:gd name="connsiteX6-989" fmla="*/ 326756 w 355557"/>
              <a:gd name="connsiteY6-990" fmla="*/ 1210832 h 1210832"/>
              <a:gd name="connsiteX7-991" fmla="*/ 9187 w 355557"/>
              <a:gd name="connsiteY7-992" fmla="*/ 980980 h 1210832"/>
              <a:gd name="connsiteX0-993" fmla="*/ 9187 w 355557"/>
              <a:gd name="connsiteY0-994" fmla="*/ 980980 h 1210832"/>
              <a:gd name="connsiteX1-995" fmla="*/ 75029 w 355557"/>
              <a:gd name="connsiteY1-996" fmla="*/ 949415 h 1210832"/>
              <a:gd name="connsiteX2-997" fmla="*/ 133797 w 355557"/>
              <a:gd name="connsiteY2-998" fmla="*/ 0 h 1210832"/>
              <a:gd name="connsiteX3-999" fmla="*/ 117524 w 355557"/>
              <a:gd name="connsiteY3-1000" fmla="*/ 442180 h 1210832"/>
              <a:gd name="connsiteX4-1001" fmla="*/ 266372 w 355557"/>
              <a:gd name="connsiteY4-1002" fmla="*/ 855208 h 1210832"/>
              <a:gd name="connsiteX5-1003" fmla="*/ 355557 w 355557"/>
              <a:gd name="connsiteY5-1004" fmla="*/ 813191 h 1210832"/>
              <a:gd name="connsiteX6-1005" fmla="*/ 326756 w 355557"/>
              <a:gd name="connsiteY6-1006" fmla="*/ 1210832 h 1210832"/>
              <a:gd name="connsiteX7-1007" fmla="*/ 9187 w 355557"/>
              <a:gd name="connsiteY7-1008" fmla="*/ 980980 h 1210832"/>
              <a:gd name="connsiteX0-1009" fmla="*/ 9187 w 355557"/>
              <a:gd name="connsiteY0-1010" fmla="*/ 980980 h 1210832"/>
              <a:gd name="connsiteX1-1011" fmla="*/ 75029 w 355557"/>
              <a:gd name="connsiteY1-1012" fmla="*/ 949415 h 1210832"/>
              <a:gd name="connsiteX2-1013" fmla="*/ 133797 w 355557"/>
              <a:gd name="connsiteY2-1014" fmla="*/ 0 h 1210832"/>
              <a:gd name="connsiteX3-1015" fmla="*/ 117524 w 355557"/>
              <a:gd name="connsiteY3-1016" fmla="*/ 442180 h 1210832"/>
              <a:gd name="connsiteX4-1017" fmla="*/ 266372 w 355557"/>
              <a:gd name="connsiteY4-1018" fmla="*/ 855208 h 1210832"/>
              <a:gd name="connsiteX5-1019" fmla="*/ 355557 w 355557"/>
              <a:gd name="connsiteY5-1020" fmla="*/ 813191 h 1210832"/>
              <a:gd name="connsiteX6-1021" fmla="*/ 326756 w 355557"/>
              <a:gd name="connsiteY6-1022" fmla="*/ 1210832 h 1210832"/>
              <a:gd name="connsiteX7-1023" fmla="*/ 9187 w 355557"/>
              <a:gd name="connsiteY7-1024" fmla="*/ 980980 h 1210832"/>
              <a:gd name="connsiteX0-1025" fmla="*/ 3944 w 350314"/>
              <a:gd name="connsiteY0-1026" fmla="*/ 980980 h 1210832"/>
              <a:gd name="connsiteX1-1027" fmla="*/ 76521 w 350314"/>
              <a:gd name="connsiteY1-1028" fmla="*/ 942680 h 1210832"/>
              <a:gd name="connsiteX2-1029" fmla="*/ 128554 w 350314"/>
              <a:gd name="connsiteY2-1030" fmla="*/ 0 h 1210832"/>
              <a:gd name="connsiteX3-1031" fmla="*/ 112281 w 350314"/>
              <a:gd name="connsiteY3-1032" fmla="*/ 442180 h 1210832"/>
              <a:gd name="connsiteX4-1033" fmla="*/ 261129 w 350314"/>
              <a:gd name="connsiteY4-1034" fmla="*/ 855208 h 1210832"/>
              <a:gd name="connsiteX5-1035" fmla="*/ 350314 w 350314"/>
              <a:gd name="connsiteY5-1036" fmla="*/ 813191 h 1210832"/>
              <a:gd name="connsiteX6-1037" fmla="*/ 321513 w 350314"/>
              <a:gd name="connsiteY6-1038" fmla="*/ 1210832 h 1210832"/>
              <a:gd name="connsiteX7-1039" fmla="*/ 3944 w 350314"/>
              <a:gd name="connsiteY7-1040" fmla="*/ 980980 h 1210832"/>
              <a:gd name="connsiteX0-1041" fmla="*/ 0 w 346370"/>
              <a:gd name="connsiteY0-1042" fmla="*/ 980980 h 1210832"/>
              <a:gd name="connsiteX1-1043" fmla="*/ 79312 w 346370"/>
              <a:gd name="connsiteY1-1044" fmla="*/ 949415 h 1210832"/>
              <a:gd name="connsiteX2-1045" fmla="*/ 124610 w 346370"/>
              <a:gd name="connsiteY2-1046" fmla="*/ 0 h 1210832"/>
              <a:gd name="connsiteX3-1047" fmla="*/ 108337 w 346370"/>
              <a:gd name="connsiteY3-1048" fmla="*/ 442180 h 1210832"/>
              <a:gd name="connsiteX4-1049" fmla="*/ 257185 w 346370"/>
              <a:gd name="connsiteY4-1050" fmla="*/ 855208 h 1210832"/>
              <a:gd name="connsiteX5-1051" fmla="*/ 346370 w 346370"/>
              <a:gd name="connsiteY5-1052" fmla="*/ 813191 h 1210832"/>
              <a:gd name="connsiteX6-1053" fmla="*/ 317569 w 346370"/>
              <a:gd name="connsiteY6-1054" fmla="*/ 1210832 h 1210832"/>
              <a:gd name="connsiteX7-1055" fmla="*/ 0 w 346370"/>
              <a:gd name="connsiteY7-1056" fmla="*/ 980980 h 1210832"/>
              <a:gd name="connsiteX0-1057" fmla="*/ 4917 w 351287"/>
              <a:gd name="connsiteY0-1058" fmla="*/ 980980 h 1210832"/>
              <a:gd name="connsiteX1-1059" fmla="*/ 84229 w 351287"/>
              <a:gd name="connsiteY1-1060" fmla="*/ 949415 h 1210832"/>
              <a:gd name="connsiteX2-1061" fmla="*/ 129527 w 351287"/>
              <a:gd name="connsiteY2-1062" fmla="*/ 0 h 1210832"/>
              <a:gd name="connsiteX3-1063" fmla="*/ 113254 w 351287"/>
              <a:gd name="connsiteY3-1064" fmla="*/ 442180 h 1210832"/>
              <a:gd name="connsiteX4-1065" fmla="*/ 262102 w 351287"/>
              <a:gd name="connsiteY4-1066" fmla="*/ 855208 h 1210832"/>
              <a:gd name="connsiteX5-1067" fmla="*/ 351287 w 351287"/>
              <a:gd name="connsiteY5-1068" fmla="*/ 813191 h 1210832"/>
              <a:gd name="connsiteX6-1069" fmla="*/ 322486 w 351287"/>
              <a:gd name="connsiteY6-1070" fmla="*/ 1210832 h 1210832"/>
              <a:gd name="connsiteX7-1071" fmla="*/ 4917 w 351287"/>
              <a:gd name="connsiteY7-1072" fmla="*/ 980980 h 1210832"/>
              <a:gd name="connsiteX0-1073" fmla="*/ 8160 w 354530"/>
              <a:gd name="connsiteY0-1074" fmla="*/ 908576 h 1138428"/>
              <a:gd name="connsiteX1-1075" fmla="*/ 87472 w 354530"/>
              <a:gd name="connsiteY1-1076" fmla="*/ 877011 h 1138428"/>
              <a:gd name="connsiteX2-1077" fmla="*/ 120984 w 354530"/>
              <a:gd name="connsiteY2-1078" fmla="*/ 0 h 1138428"/>
              <a:gd name="connsiteX3-1079" fmla="*/ 116497 w 354530"/>
              <a:gd name="connsiteY3-1080" fmla="*/ 369776 h 1138428"/>
              <a:gd name="connsiteX4-1081" fmla="*/ 265345 w 354530"/>
              <a:gd name="connsiteY4-1082" fmla="*/ 782804 h 1138428"/>
              <a:gd name="connsiteX5-1083" fmla="*/ 354530 w 354530"/>
              <a:gd name="connsiteY5-1084" fmla="*/ 740787 h 1138428"/>
              <a:gd name="connsiteX6-1085" fmla="*/ 325729 w 354530"/>
              <a:gd name="connsiteY6-1086" fmla="*/ 1138428 h 1138428"/>
              <a:gd name="connsiteX7-1087" fmla="*/ 8160 w 354530"/>
              <a:gd name="connsiteY7-1088" fmla="*/ 908576 h 1138428"/>
              <a:gd name="connsiteX0-1089" fmla="*/ 6743 w 353113"/>
              <a:gd name="connsiteY0-1090" fmla="*/ 910260 h 1140112"/>
              <a:gd name="connsiteX1-1091" fmla="*/ 86055 w 353113"/>
              <a:gd name="connsiteY1-1092" fmla="*/ 878695 h 1140112"/>
              <a:gd name="connsiteX2-1093" fmla="*/ 124619 w 353113"/>
              <a:gd name="connsiteY2-1094" fmla="*/ 0 h 1140112"/>
              <a:gd name="connsiteX3-1095" fmla="*/ 115080 w 353113"/>
              <a:gd name="connsiteY3-1096" fmla="*/ 371460 h 1140112"/>
              <a:gd name="connsiteX4-1097" fmla="*/ 263928 w 353113"/>
              <a:gd name="connsiteY4-1098" fmla="*/ 784488 h 1140112"/>
              <a:gd name="connsiteX5-1099" fmla="*/ 353113 w 353113"/>
              <a:gd name="connsiteY5-1100" fmla="*/ 742471 h 1140112"/>
              <a:gd name="connsiteX6-1101" fmla="*/ 324312 w 353113"/>
              <a:gd name="connsiteY6-1102" fmla="*/ 1140112 h 1140112"/>
              <a:gd name="connsiteX7-1103" fmla="*/ 6743 w 353113"/>
              <a:gd name="connsiteY7-1104" fmla="*/ 910260 h 1140112"/>
              <a:gd name="connsiteX0-1105" fmla="*/ 6743 w 346378"/>
              <a:gd name="connsiteY0-1106" fmla="*/ 910260 h 1140112"/>
              <a:gd name="connsiteX1-1107" fmla="*/ 86055 w 346378"/>
              <a:gd name="connsiteY1-1108" fmla="*/ 878695 h 1140112"/>
              <a:gd name="connsiteX2-1109" fmla="*/ 124619 w 346378"/>
              <a:gd name="connsiteY2-1110" fmla="*/ 0 h 1140112"/>
              <a:gd name="connsiteX3-1111" fmla="*/ 115080 w 346378"/>
              <a:gd name="connsiteY3-1112" fmla="*/ 371460 h 1140112"/>
              <a:gd name="connsiteX4-1113" fmla="*/ 263928 w 346378"/>
              <a:gd name="connsiteY4-1114" fmla="*/ 784488 h 1140112"/>
              <a:gd name="connsiteX5-1115" fmla="*/ 346378 w 346378"/>
              <a:gd name="connsiteY5-1116" fmla="*/ 722265 h 1140112"/>
              <a:gd name="connsiteX6-1117" fmla="*/ 324312 w 346378"/>
              <a:gd name="connsiteY6-1118" fmla="*/ 1140112 h 1140112"/>
              <a:gd name="connsiteX7-1119" fmla="*/ 6743 w 346378"/>
              <a:gd name="connsiteY7-1120" fmla="*/ 910260 h 1140112"/>
              <a:gd name="connsiteX0-1121" fmla="*/ 1691 w 346378"/>
              <a:gd name="connsiteY0-1122" fmla="*/ 928782 h 1140112"/>
              <a:gd name="connsiteX1-1123" fmla="*/ 86055 w 346378"/>
              <a:gd name="connsiteY1-1124" fmla="*/ 878695 h 1140112"/>
              <a:gd name="connsiteX2-1125" fmla="*/ 124619 w 346378"/>
              <a:gd name="connsiteY2-1126" fmla="*/ 0 h 1140112"/>
              <a:gd name="connsiteX3-1127" fmla="*/ 115080 w 346378"/>
              <a:gd name="connsiteY3-1128" fmla="*/ 371460 h 1140112"/>
              <a:gd name="connsiteX4-1129" fmla="*/ 263928 w 346378"/>
              <a:gd name="connsiteY4-1130" fmla="*/ 784488 h 1140112"/>
              <a:gd name="connsiteX5-1131" fmla="*/ 346378 w 346378"/>
              <a:gd name="connsiteY5-1132" fmla="*/ 722265 h 1140112"/>
              <a:gd name="connsiteX6-1133" fmla="*/ 324312 w 346378"/>
              <a:gd name="connsiteY6-1134" fmla="*/ 1140112 h 1140112"/>
              <a:gd name="connsiteX7-1135" fmla="*/ 1691 w 346378"/>
              <a:gd name="connsiteY7-1136" fmla="*/ 928782 h 1140112"/>
              <a:gd name="connsiteX0-1137" fmla="*/ 1691 w 346378"/>
              <a:gd name="connsiteY0-1138" fmla="*/ 928782 h 1140112"/>
              <a:gd name="connsiteX1-1139" fmla="*/ 86055 w 346378"/>
              <a:gd name="connsiteY1-1140" fmla="*/ 878695 h 1140112"/>
              <a:gd name="connsiteX2-1141" fmla="*/ 124619 w 346378"/>
              <a:gd name="connsiteY2-1142" fmla="*/ 0 h 1140112"/>
              <a:gd name="connsiteX3-1143" fmla="*/ 115080 w 346378"/>
              <a:gd name="connsiteY3-1144" fmla="*/ 371460 h 1140112"/>
              <a:gd name="connsiteX4-1145" fmla="*/ 258875 w 346378"/>
              <a:gd name="connsiteY4-1146" fmla="*/ 782804 h 1140112"/>
              <a:gd name="connsiteX5-1147" fmla="*/ 346378 w 346378"/>
              <a:gd name="connsiteY5-1148" fmla="*/ 722265 h 1140112"/>
              <a:gd name="connsiteX6-1149" fmla="*/ 324312 w 346378"/>
              <a:gd name="connsiteY6-1150" fmla="*/ 1140112 h 1140112"/>
              <a:gd name="connsiteX7-1151" fmla="*/ 1691 w 346378"/>
              <a:gd name="connsiteY7-1152" fmla="*/ 928782 h 1140112"/>
              <a:gd name="connsiteX0-1153" fmla="*/ 1691 w 346378"/>
              <a:gd name="connsiteY0-1154" fmla="*/ 928782 h 1140112"/>
              <a:gd name="connsiteX1-1155" fmla="*/ 86055 w 346378"/>
              <a:gd name="connsiteY1-1156" fmla="*/ 878695 h 1140112"/>
              <a:gd name="connsiteX2-1157" fmla="*/ 124619 w 346378"/>
              <a:gd name="connsiteY2-1158" fmla="*/ 0 h 1140112"/>
              <a:gd name="connsiteX3-1159" fmla="*/ 115080 w 346378"/>
              <a:gd name="connsiteY3-1160" fmla="*/ 371460 h 1140112"/>
              <a:gd name="connsiteX4-1161" fmla="*/ 255508 w 346378"/>
              <a:gd name="connsiteY4-1162" fmla="*/ 779437 h 1140112"/>
              <a:gd name="connsiteX5-1163" fmla="*/ 346378 w 346378"/>
              <a:gd name="connsiteY5-1164" fmla="*/ 722265 h 1140112"/>
              <a:gd name="connsiteX6-1165" fmla="*/ 324312 w 346378"/>
              <a:gd name="connsiteY6-1166" fmla="*/ 1140112 h 1140112"/>
              <a:gd name="connsiteX7-1167" fmla="*/ 1691 w 346378"/>
              <a:gd name="connsiteY7-1168" fmla="*/ 928782 h 1140112"/>
              <a:gd name="connsiteX0-1169" fmla="*/ 0 w 344687"/>
              <a:gd name="connsiteY0-1170" fmla="*/ 1044964 h 1256294"/>
              <a:gd name="connsiteX1-1171" fmla="*/ 84364 w 344687"/>
              <a:gd name="connsiteY1-1172" fmla="*/ 994877 h 1256294"/>
              <a:gd name="connsiteX2-1173" fmla="*/ 154920 w 344687"/>
              <a:gd name="connsiteY2-1174" fmla="*/ 0 h 1256294"/>
              <a:gd name="connsiteX3-1175" fmla="*/ 113389 w 344687"/>
              <a:gd name="connsiteY3-1176" fmla="*/ 487642 h 1256294"/>
              <a:gd name="connsiteX4-1177" fmla="*/ 253817 w 344687"/>
              <a:gd name="connsiteY4-1178" fmla="*/ 895619 h 1256294"/>
              <a:gd name="connsiteX5-1179" fmla="*/ 344687 w 344687"/>
              <a:gd name="connsiteY5-1180" fmla="*/ 838447 h 1256294"/>
              <a:gd name="connsiteX6-1181" fmla="*/ 322621 w 344687"/>
              <a:gd name="connsiteY6-1182" fmla="*/ 1256294 h 1256294"/>
              <a:gd name="connsiteX7-1183" fmla="*/ 0 w 344687"/>
              <a:gd name="connsiteY7-1184" fmla="*/ 1044964 h 125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44687" h="1256294">
                <a:moveTo>
                  <a:pt x="0" y="1044964"/>
                </a:moveTo>
                <a:cubicBezTo>
                  <a:pt x="32050" y="1028830"/>
                  <a:pt x="48884" y="1007708"/>
                  <a:pt x="84364" y="994877"/>
                </a:cubicBezTo>
                <a:cubicBezTo>
                  <a:pt x="-98460" y="447547"/>
                  <a:pt x="88751" y="163497"/>
                  <a:pt x="154920" y="0"/>
                </a:cubicBezTo>
                <a:cubicBezTo>
                  <a:pt x="133624" y="161804"/>
                  <a:pt x="94152" y="319868"/>
                  <a:pt x="113389" y="487642"/>
                </a:cubicBezTo>
                <a:cubicBezTo>
                  <a:pt x="134239" y="621709"/>
                  <a:pt x="141514" y="692225"/>
                  <a:pt x="253817" y="895619"/>
                </a:cubicBezTo>
                <a:lnTo>
                  <a:pt x="344687" y="838447"/>
                </a:lnTo>
                <a:lnTo>
                  <a:pt x="322621" y="1256294"/>
                </a:lnTo>
                <a:lnTo>
                  <a:pt x="0" y="1044964"/>
                </a:lnTo>
                <a:close/>
              </a:path>
            </a:pathLst>
          </a:custGeom>
          <a:gradFill>
            <a:gsLst>
              <a:gs pos="30000">
                <a:srgbClr val="FB7D7E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30000"/>
                </a:schemeClr>
              </a:gs>
              <a:gs pos="80000">
                <a:srgbClr val="FF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3" tIns="25717" rIns="51423" bIns="25717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5477510" y="4260850"/>
            <a:ext cx="1297305" cy="29019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流量越限单位提档</a:t>
            </a: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7551420" y="4259580"/>
            <a:ext cx="1310005" cy="26606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悦享专线必融合</a:t>
            </a:r>
            <a:r>
              <a:rPr lang="en-US" altLang="zh-CN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FTTO/</a:t>
            </a:r>
            <a:r>
              <a:rPr lang="zh-CN" altLang="en-US" sz="8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专线卫士</a:t>
            </a:r>
          </a:p>
        </p:txBody>
      </p:sp>
      <p:pic>
        <p:nvPicPr>
          <p:cNvPr id="26" name="picture 430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416040" y="4525645"/>
            <a:ext cx="1724025" cy="14732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90615" y="4672965"/>
            <a:ext cx="2209165" cy="474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累计专线提档288条，增收51.5 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-101600" y="4641850"/>
            <a:ext cx="2357755" cy="24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1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 b="1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续签提升</a:t>
            </a:r>
            <a:r>
              <a:rPr lang="en-US" altLang="zh-CN" sz="900" b="1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900" b="1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en-US" altLang="zh-CN" sz="9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80 %                   85%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8285" y="1365885"/>
            <a:ext cx="2710180" cy="26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聚焦友商存量市场异网迎回</a:t>
            </a:r>
            <a:r>
              <a:rPr lang="en-US" altLang="zh-CN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78460" y="1687195"/>
            <a:ext cx="741045" cy="298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en-US" altLang="zh-CN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8901</a:t>
            </a: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</a:p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目标明确</a:t>
            </a:r>
          </a:p>
        </p:txBody>
      </p:sp>
      <p:sp>
        <p:nvSpPr>
          <p:cNvPr id="43" name="等腰三角形 42"/>
          <p:cNvSpPr/>
          <p:nvPr>
            <p:custDataLst>
              <p:tags r:id="rId19"/>
            </p:custDataLst>
          </p:nvPr>
        </p:nvSpPr>
        <p:spPr>
          <a:xfrm rot="16200000" flipV="1">
            <a:off x="1130481" y="1805958"/>
            <a:ext cx="152789" cy="101858"/>
          </a:xfrm>
          <a:prstGeom prst="triangle">
            <a:avLst>
              <a:gd name="adj" fmla="val 50269"/>
            </a:avLst>
          </a:prstGeom>
          <a:gradFill flip="none" rotWithShape="1">
            <a:gsLst>
              <a:gs pos="91000">
                <a:srgbClr val="00A0E9">
                  <a:alpha val="5000"/>
                </a:srgbClr>
              </a:gs>
              <a:gs pos="0">
                <a:srgbClr val="00A0E9"/>
              </a:gs>
              <a:gs pos="29000">
                <a:srgbClr val="00A0E9">
                  <a:alpha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82700" y="1707515"/>
            <a:ext cx="672465" cy="297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专项攻坚统一思想</a:t>
            </a:r>
          </a:p>
        </p:txBody>
      </p:sp>
      <p:sp>
        <p:nvSpPr>
          <p:cNvPr id="54" name="等腰三角形 53"/>
          <p:cNvSpPr/>
          <p:nvPr>
            <p:custDataLst>
              <p:tags r:id="rId20"/>
            </p:custDataLst>
          </p:nvPr>
        </p:nvSpPr>
        <p:spPr>
          <a:xfrm rot="16200000" flipV="1">
            <a:off x="2004241" y="1811038"/>
            <a:ext cx="152789" cy="101858"/>
          </a:xfrm>
          <a:prstGeom prst="triangle">
            <a:avLst>
              <a:gd name="adj" fmla="val 50269"/>
            </a:avLst>
          </a:prstGeom>
          <a:gradFill flip="none" rotWithShape="1">
            <a:gsLst>
              <a:gs pos="91000">
                <a:srgbClr val="00A0E9">
                  <a:alpha val="5000"/>
                </a:srgbClr>
              </a:gs>
              <a:gs pos="0">
                <a:srgbClr val="00A0E9"/>
              </a:gs>
              <a:gs pos="29000">
                <a:srgbClr val="00A0E9">
                  <a:alpha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232660" y="1712595"/>
            <a:ext cx="672465" cy="297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上下一心奖罚分明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73430" y="2803525"/>
            <a:ext cx="2414905" cy="57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800" b="1" dirty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客户需求：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友商办公线路即将到期，准备续签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800" b="1" dirty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存在问题：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客户预算紧缩，原本价格超额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800" b="1" dirty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互联网专线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100M/200M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带动年化</a:t>
            </a:r>
            <a:r>
              <a:rPr lang="en-US" altLang="zh-CN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1.32W</a:t>
            </a:r>
            <a:endParaRPr lang="zh-CN" altLang="en-US" sz="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8460" y="2813050"/>
            <a:ext cx="394970" cy="60198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3109595" y="1433195"/>
            <a:ext cx="2688590" cy="198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多种激励模式引导做高价值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3188970" y="1713230"/>
            <a:ext cx="1181735" cy="784225"/>
            <a:chOff x="13507" y="3673"/>
            <a:chExt cx="1864" cy="2286"/>
          </a:xfrm>
        </p:grpSpPr>
        <p:sp>
          <p:nvSpPr>
            <p:cNvPr id="94" name="矩形 93"/>
            <p:cNvSpPr/>
            <p:nvPr>
              <p:custDataLst>
                <p:tags r:id="rId26"/>
              </p:custDataLst>
            </p:nvPr>
          </p:nvSpPr>
          <p:spPr>
            <a:xfrm>
              <a:off x="13507" y="4604"/>
              <a:ext cx="1838" cy="548"/>
            </a:xfrm>
            <a:prstGeom prst="rect">
              <a:avLst/>
            </a:prstGeom>
            <a:solidFill>
              <a:srgbClr val="EBF1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defTabSz="457200" eaLnBrk="0" hangingPunct="0">
                <a:spcBef>
                  <a:spcPts val="6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900" b="1" kern="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迎回目标增发</a:t>
              </a:r>
            </a:p>
          </p:txBody>
        </p:sp>
        <p:sp>
          <p:nvSpPr>
            <p:cNvPr id="95" name="矩形 94"/>
            <p:cNvSpPr/>
            <p:nvPr>
              <p:custDataLst>
                <p:tags r:id="rId27"/>
              </p:custDataLst>
            </p:nvPr>
          </p:nvSpPr>
          <p:spPr>
            <a:xfrm>
              <a:off x="13534" y="5359"/>
              <a:ext cx="1836" cy="601"/>
            </a:xfrm>
            <a:prstGeom prst="rect">
              <a:avLst/>
            </a:prstGeom>
            <a:solidFill>
              <a:srgbClr val="EBF1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defTabSz="457200" eaLnBrk="0" hangingPunct="0">
                <a:spcBef>
                  <a:spcPts val="6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900" b="1" kern="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存量提价激励</a:t>
              </a:r>
            </a:p>
          </p:txBody>
        </p:sp>
        <p:sp>
          <p:nvSpPr>
            <p:cNvPr id="104" name="矩形 103"/>
            <p:cNvSpPr/>
            <p:nvPr>
              <p:custDataLst>
                <p:tags r:id="rId28"/>
              </p:custDataLst>
            </p:nvPr>
          </p:nvSpPr>
          <p:spPr>
            <a:xfrm>
              <a:off x="13539" y="3673"/>
              <a:ext cx="1832" cy="601"/>
            </a:xfrm>
            <a:prstGeom prst="rect">
              <a:avLst/>
            </a:prstGeom>
            <a:solidFill>
              <a:srgbClr val="EBF1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defTabSz="457200" eaLnBrk="0" hangingPunct="0">
                <a:spcBef>
                  <a:spcPts val="6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900" b="1" kern="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折扣率加权系数</a:t>
              </a: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4370705" y="1712595"/>
            <a:ext cx="1725930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折扣越高，奖励越多；系数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0.4~2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不等。折扣越低，激励打折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354195" y="2010410"/>
            <a:ext cx="1725295" cy="257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超过底线折扣部分100%激励；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4370705" y="2220595"/>
            <a:ext cx="1724660" cy="357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存量提价部分按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100%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激励。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3234690" y="2627630"/>
            <a:ext cx="1938655" cy="234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增值产品应融尽融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6122035" y="1365885"/>
            <a:ext cx="2766695" cy="347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网络保障提高客户满意度</a:t>
            </a:r>
          </a:p>
        </p:txBody>
      </p:sp>
      <p:pic>
        <p:nvPicPr>
          <p:cNvPr id="149" name="图片 148" descr="箭头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7320000" flipH="1">
            <a:off x="7379335" y="1840865"/>
            <a:ext cx="359410" cy="265430"/>
          </a:xfrm>
          <a:prstGeom prst="rect">
            <a:avLst/>
          </a:prstGeom>
        </p:spPr>
      </p:pic>
      <p:sp>
        <p:nvSpPr>
          <p:cNvPr id="150" name="矩形 149"/>
          <p:cNvSpPr/>
          <p:nvPr/>
        </p:nvSpPr>
        <p:spPr>
          <a:xfrm>
            <a:off x="7918450" y="1721485"/>
            <a:ext cx="880745" cy="243205"/>
          </a:xfrm>
          <a:prstGeom prst="rect">
            <a:avLst/>
          </a:prstGeom>
          <a:noFill/>
          <a:ln w="635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810" rIns="3810" rtlCol="0" anchor="ctr"/>
          <a:lstStyle/>
          <a:p>
            <a:pPr algn="ctr" fontAlgn="base"/>
            <a:r>
              <a:rPr lang="zh-CN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互联网</a:t>
            </a:r>
            <a:r>
              <a:rPr lang="en-US" altLang="zh-CN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72</a:t>
            </a:r>
            <a:r>
              <a:rPr lang="zh-CN" altLang="en-US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小时</a:t>
            </a:r>
          </a:p>
        </p:txBody>
      </p:sp>
      <p:sp>
        <p:nvSpPr>
          <p:cNvPr id="151" name="矩形 150"/>
          <p:cNvSpPr/>
          <p:nvPr/>
        </p:nvSpPr>
        <p:spPr>
          <a:xfrm>
            <a:off x="7929880" y="2000885"/>
            <a:ext cx="869315" cy="243205"/>
          </a:xfrm>
          <a:prstGeom prst="rect">
            <a:avLst/>
          </a:prstGeom>
          <a:noFill/>
          <a:ln w="6350" cmpd="sng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810" rIns="3810" rtlCol="0" anchor="ctr"/>
          <a:lstStyle/>
          <a:p>
            <a:pPr algn="ctr" fontAlgn="base"/>
            <a:r>
              <a:rPr lang="zh-CN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数据专线</a:t>
            </a:r>
            <a:r>
              <a:rPr lang="en-US" altLang="zh-CN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96</a:t>
            </a:r>
            <a:r>
              <a:rPr lang="zh-CN" altLang="en-US" sz="7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小时</a:t>
            </a:r>
          </a:p>
        </p:txBody>
      </p:sp>
      <p:sp>
        <p:nvSpPr>
          <p:cNvPr id="159" name="矩形 158"/>
          <p:cNvSpPr/>
          <p:nvPr>
            <p:custDataLst>
              <p:tags r:id="rId21"/>
            </p:custDataLst>
          </p:nvPr>
        </p:nvSpPr>
        <p:spPr>
          <a:xfrm>
            <a:off x="6190615" y="2381250"/>
            <a:ext cx="2608580" cy="297180"/>
          </a:xfrm>
          <a:prstGeom prst="rect">
            <a:avLst/>
          </a:prstGeom>
          <a:noFill/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600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" name="加号 162"/>
          <p:cNvSpPr/>
          <p:nvPr/>
        </p:nvSpPr>
        <p:spPr>
          <a:xfrm>
            <a:off x="7351395" y="2471420"/>
            <a:ext cx="258445" cy="185420"/>
          </a:xfrm>
          <a:prstGeom prst="mathPlus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122035" y="1755775"/>
            <a:ext cx="12217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提高网络开通时限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6122035" y="2112645"/>
            <a:ext cx="12217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提高网络保障时限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6122035" y="2803525"/>
            <a:ext cx="2551430" cy="189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spcBef>
                <a:spcPts val="0"/>
              </a:spcBef>
              <a:buClrTx/>
              <a:buSzTx/>
              <a:buFontTx/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进行网络专项考核</a:t>
            </a:r>
          </a:p>
        </p:txBody>
      </p:sp>
      <p:grpSp>
        <p:nvGrpSpPr>
          <p:cNvPr id="4114" name="组合 190"/>
          <p:cNvGrpSpPr/>
          <p:nvPr/>
        </p:nvGrpSpPr>
        <p:grpSpPr>
          <a:xfrm>
            <a:off x="6992620" y="3074035"/>
            <a:ext cx="925195" cy="476885"/>
            <a:chOff x="587" y="4183"/>
            <a:chExt cx="1364" cy="950"/>
          </a:xfrm>
        </p:grpSpPr>
        <p:sp>
          <p:nvSpPr>
            <p:cNvPr id="169" name="矩形 168"/>
            <p:cNvSpPr/>
            <p:nvPr/>
          </p:nvSpPr>
          <p:spPr>
            <a:xfrm>
              <a:off x="587" y="4867"/>
              <a:ext cx="1364" cy="266"/>
            </a:xfrm>
            <a:prstGeom prst="rect">
              <a:avLst/>
            </a:prstGeom>
            <a:noFill/>
            <a:ln w="158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00000"/>
                </a:lnSpc>
              </a:pPr>
              <a:r>
                <a:rPr lang="zh-CN" altLang="en-US" sz="700" b="1" strike="noStrike" spc="55" noProof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故障处理满意度</a:t>
              </a:r>
            </a:p>
          </p:txBody>
        </p:sp>
        <p:grpSp>
          <p:nvGrpSpPr>
            <p:cNvPr id="4116" name="组合 192"/>
            <p:cNvGrpSpPr/>
            <p:nvPr/>
          </p:nvGrpSpPr>
          <p:grpSpPr>
            <a:xfrm>
              <a:off x="737" y="4183"/>
              <a:ext cx="947" cy="665"/>
              <a:chOff x="737" y="4183"/>
              <a:chExt cx="947" cy="665"/>
            </a:xfrm>
          </p:grpSpPr>
          <p:sp>
            <p:nvSpPr>
              <p:cNvPr id="194" name="MH_Other_3"/>
              <p:cNvSpPr/>
              <p:nvPr>
                <p:custDataLst>
                  <p:tags r:id="rId25"/>
                </p:custDataLst>
              </p:nvPr>
            </p:nvSpPr>
            <p:spPr>
              <a:xfrm rot="10800000">
                <a:off x="958" y="4183"/>
                <a:ext cx="670" cy="665"/>
              </a:xfrm>
              <a:prstGeom prst="blockArc">
                <a:avLst>
                  <a:gd name="adj1" fmla="val 11009599"/>
                  <a:gd name="adj2" fmla="val 7863784"/>
                  <a:gd name="adj3" fmla="val 9251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lnSpc>
                    <a:spcPct val="100000"/>
                  </a:lnSpc>
                  <a:defRPr/>
                </a:pPr>
                <a:endParaRPr lang="zh-CN" altLang="en-US" sz="1600" strike="noStrike" noProof="1"/>
              </a:p>
            </p:txBody>
          </p:sp>
          <p:sp>
            <p:nvSpPr>
              <p:cNvPr id="4118" name="object 25"/>
              <p:cNvSpPr txBox="1"/>
              <p:nvPr/>
            </p:nvSpPr>
            <p:spPr>
              <a:xfrm>
                <a:off x="737" y="4415"/>
                <a:ext cx="947" cy="2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22225" algn="ctr">
                  <a:spcBef>
                    <a:spcPts val="200"/>
                  </a:spcBef>
                </a:pPr>
                <a:r>
                  <a:rPr lang="en-US" altLang="zh-CN" sz="800" b="1" i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100%</a:t>
                </a:r>
              </a:p>
            </p:txBody>
          </p:sp>
        </p:grpSp>
      </p:grpSp>
      <p:grpSp>
        <p:nvGrpSpPr>
          <p:cNvPr id="170" name="组合 190"/>
          <p:cNvGrpSpPr/>
          <p:nvPr/>
        </p:nvGrpSpPr>
        <p:grpSpPr>
          <a:xfrm>
            <a:off x="7964805" y="3074035"/>
            <a:ext cx="856615" cy="500380"/>
            <a:chOff x="587" y="4183"/>
            <a:chExt cx="1364" cy="950"/>
          </a:xfrm>
        </p:grpSpPr>
        <p:sp>
          <p:nvSpPr>
            <p:cNvPr id="171" name="矩形 170"/>
            <p:cNvSpPr/>
            <p:nvPr/>
          </p:nvSpPr>
          <p:spPr>
            <a:xfrm>
              <a:off x="587" y="4867"/>
              <a:ext cx="1364" cy="266"/>
            </a:xfrm>
            <a:prstGeom prst="rect">
              <a:avLst/>
            </a:prstGeom>
            <a:noFill/>
            <a:ln w="158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00000"/>
                </a:lnSpc>
              </a:pPr>
              <a:r>
                <a:rPr lang="zh-CN" altLang="en-US" sz="700" b="1" strike="noStrike" spc="55" noProof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网络质量满意度</a:t>
              </a:r>
            </a:p>
          </p:txBody>
        </p:sp>
        <p:grpSp>
          <p:nvGrpSpPr>
            <p:cNvPr id="172" name="组合 192"/>
            <p:cNvGrpSpPr/>
            <p:nvPr/>
          </p:nvGrpSpPr>
          <p:grpSpPr>
            <a:xfrm>
              <a:off x="737" y="4183"/>
              <a:ext cx="947" cy="665"/>
              <a:chOff x="737" y="4183"/>
              <a:chExt cx="947" cy="665"/>
            </a:xfrm>
          </p:grpSpPr>
          <p:sp>
            <p:nvSpPr>
              <p:cNvPr id="173" name="MH_Other_3"/>
              <p:cNvSpPr/>
              <p:nvPr>
                <p:custDataLst>
                  <p:tags r:id="rId24"/>
                </p:custDataLst>
              </p:nvPr>
            </p:nvSpPr>
            <p:spPr>
              <a:xfrm rot="10800000">
                <a:off x="958" y="4183"/>
                <a:ext cx="670" cy="665"/>
              </a:xfrm>
              <a:prstGeom prst="blockArc">
                <a:avLst>
                  <a:gd name="adj1" fmla="val 11009599"/>
                  <a:gd name="adj2" fmla="val 7863784"/>
                  <a:gd name="adj3" fmla="val 9251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lnSpc>
                    <a:spcPct val="100000"/>
                  </a:lnSpc>
                  <a:defRPr/>
                </a:pPr>
                <a:endParaRPr lang="zh-CN" altLang="en-US" sz="1600" strike="noStrike" noProof="1"/>
              </a:p>
            </p:txBody>
          </p:sp>
          <p:sp>
            <p:nvSpPr>
              <p:cNvPr id="174" name="object 25"/>
              <p:cNvSpPr txBox="1"/>
              <p:nvPr/>
            </p:nvSpPr>
            <p:spPr>
              <a:xfrm>
                <a:off x="737" y="4415"/>
                <a:ext cx="947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22225" algn="ctr">
                  <a:spcBef>
                    <a:spcPts val="200"/>
                  </a:spcBef>
                </a:pPr>
                <a:r>
                  <a:rPr lang="en-US" altLang="zh-CN" sz="800" b="1" i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100%</a:t>
                </a:r>
              </a:p>
            </p:txBody>
          </p:sp>
        </p:grpSp>
      </p:grpSp>
      <p:grpSp>
        <p:nvGrpSpPr>
          <p:cNvPr id="175" name="组合 190"/>
          <p:cNvGrpSpPr/>
          <p:nvPr/>
        </p:nvGrpSpPr>
        <p:grpSpPr>
          <a:xfrm>
            <a:off x="6095365" y="3073400"/>
            <a:ext cx="896620" cy="500380"/>
            <a:chOff x="587" y="4183"/>
            <a:chExt cx="1364" cy="950"/>
          </a:xfrm>
        </p:grpSpPr>
        <p:sp>
          <p:nvSpPr>
            <p:cNvPr id="176" name="矩形 175"/>
            <p:cNvSpPr/>
            <p:nvPr/>
          </p:nvSpPr>
          <p:spPr>
            <a:xfrm>
              <a:off x="587" y="4867"/>
              <a:ext cx="1364" cy="266"/>
            </a:xfrm>
            <a:prstGeom prst="rect">
              <a:avLst/>
            </a:prstGeom>
            <a:noFill/>
            <a:ln w="158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00000"/>
                </a:lnSpc>
              </a:pPr>
              <a:r>
                <a:rPr lang="zh-CN" altLang="en-US" sz="700" b="1" strike="noStrike" spc="55" noProof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开通时限满意度</a:t>
              </a:r>
            </a:p>
          </p:txBody>
        </p:sp>
        <p:grpSp>
          <p:nvGrpSpPr>
            <p:cNvPr id="177" name="组合 192"/>
            <p:cNvGrpSpPr/>
            <p:nvPr/>
          </p:nvGrpSpPr>
          <p:grpSpPr>
            <a:xfrm>
              <a:off x="737" y="4183"/>
              <a:ext cx="947" cy="665"/>
              <a:chOff x="737" y="4183"/>
              <a:chExt cx="947" cy="665"/>
            </a:xfrm>
          </p:grpSpPr>
          <p:sp>
            <p:nvSpPr>
              <p:cNvPr id="178" name="MH_Other_3"/>
              <p:cNvSpPr/>
              <p:nvPr>
                <p:custDataLst>
                  <p:tags r:id="rId23"/>
                </p:custDataLst>
              </p:nvPr>
            </p:nvSpPr>
            <p:spPr>
              <a:xfrm rot="10800000">
                <a:off x="958" y="4183"/>
                <a:ext cx="670" cy="665"/>
              </a:xfrm>
              <a:prstGeom prst="blockArc">
                <a:avLst>
                  <a:gd name="adj1" fmla="val 11009599"/>
                  <a:gd name="adj2" fmla="val 7863784"/>
                  <a:gd name="adj3" fmla="val 9251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lnSpc>
                    <a:spcPct val="100000"/>
                  </a:lnSpc>
                  <a:defRPr/>
                </a:pPr>
                <a:endParaRPr lang="zh-CN" altLang="en-US" sz="1600" strike="noStrike" noProof="1"/>
              </a:p>
            </p:txBody>
          </p:sp>
          <p:sp>
            <p:nvSpPr>
              <p:cNvPr id="179" name="object 25"/>
              <p:cNvSpPr txBox="1"/>
              <p:nvPr/>
            </p:nvSpPr>
            <p:spPr>
              <a:xfrm>
                <a:off x="737" y="4415"/>
                <a:ext cx="947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22225" algn="ctr">
                  <a:spcBef>
                    <a:spcPts val="200"/>
                  </a:spcBef>
                </a:pPr>
                <a:r>
                  <a:rPr lang="en-US" altLang="zh-CN" sz="800" b="1" i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100%</a:t>
                </a:r>
              </a:p>
            </p:txBody>
          </p:sp>
        </p:grpSp>
      </p:grpSp>
      <p:sp>
        <p:nvSpPr>
          <p:cNvPr id="180" name="文本框 179"/>
          <p:cNvSpPr txBox="1"/>
          <p:nvPr/>
        </p:nvSpPr>
        <p:spPr>
          <a:xfrm>
            <a:off x="6311265" y="2397760"/>
            <a:ext cx="1032510" cy="244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25000"/>
              </a:lnSpc>
              <a:buClrTx/>
              <a:buFontTx/>
            </a:pPr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5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响应时间</a:t>
            </a:r>
          </a:p>
        </p:txBody>
      </p:sp>
      <p:sp>
        <p:nvSpPr>
          <p:cNvPr id="181" name="文本框 180"/>
          <p:cNvSpPr txBox="1"/>
          <p:nvPr/>
        </p:nvSpPr>
        <p:spPr>
          <a:xfrm>
            <a:off x="7771765" y="2378075"/>
            <a:ext cx="10280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5000"/>
              </a:lnSpc>
              <a:buClrTx/>
              <a:buFontTx/>
            </a:pPr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小时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5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处理时间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27070" y="2888615"/>
            <a:ext cx="274637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800" b="1" dirty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新增互专必融：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借力产品优势，融安融网营销差异化竞对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87700" y="3098800"/>
            <a:ext cx="289242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800" b="1" dirty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协同网信运营：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联合成立网络安全运营中心，企业精准帮扶</a:t>
            </a:r>
          </a:p>
        </p:txBody>
      </p:sp>
      <p:sp>
        <p:nvSpPr>
          <p:cNvPr id="12" name="矩形 11"/>
          <p:cNvSpPr/>
          <p:nvPr/>
        </p:nvSpPr>
        <p:spPr>
          <a:xfrm>
            <a:off x="2902585" y="3251835"/>
            <a:ext cx="3052445" cy="224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273050" algn="ctr">
              <a:lnSpc>
                <a:spcPct val="150000"/>
              </a:lnSpc>
            </a:pPr>
            <a:r>
              <a:rPr lang="zh-CN" altLang="en-US" sz="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优秀案例：嘉兴可心柔纸业，在接受我方网络体检后，订购</a:t>
            </a:r>
            <a:r>
              <a:rPr lang="en-US" altLang="zh-CN" sz="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1G</a:t>
            </a:r>
            <a:r>
              <a:rPr lang="zh-CN" altLang="en-US" sz="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专线卫士</a:t>
            </a:r>
            <a:r>
              <a:rPr lang="en-US" altLang="zh-CN" sz="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</p:txBody>
      </p:sp>
      <p:sp>
        <p:nvSpPr>
          <p:cNvPr id="6" name="标题 1"/>
          <p:cNvSpPr txBox="1"/>
          <p:nvPr>
            <p:custDataLst>
              <p:tags r:id="rId22"/>
            </p:custDataLst>
          </p:nvPr>
        </p:nvSpPr>
        <p:spPr>
          <a:xfrm>
            <a:off x="229394" y="120333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三、强化执行，提升通道产能（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2/3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349568" y="498793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线市场上聚焦友商高价值集团开展异网迎回，多维度鼓励做高产品价值、强化产品叠推，深化政网协同，从开通时限、故障处理、网络质量等多个维度进行提升。同时，推动业务保有和价值提升两个方面的存量运营工作。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2"/>
            </p:custDataLst>
          </p:nvPr>
        </p:nvSpPr>
        <p:spPr>
          <a:xfrm>
            <a:off x="359569" y="1333500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44441" y="1178719"/>
            <a:ext cx="2545556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indent="0"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拓新增：聚焦场景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推进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短彩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+”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99110" y="1406843"/>
            <a:ext cx="4013359" cy="70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900" dirty="0"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110" y="3637598"/>
            <a:ext cx="19526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挖掘增值：推进</a:t>
            </a: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传统短信</a:t>
            </a: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+X”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0410" y="3799999"/>
            <a:ext cx="13811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70735" y="3799840"/>
            <a:ext cx="1310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异网短信</a:t>
            </a:r>
          </a:p>
        </p:txBody>
      </p:sp>
      <p:sp>
        <p:nvSpPr>
          <p:cNvPr id="16" name="矩形 15"/>
          <p:cNvSpPr/>
          <p:nvPr/>
        </p:nvSpPr>
        <p:spPr>
          <a:xfrm>
            <a:off x="527526" y="4002564"/>
            <a:ext cx="67151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文本升级图文</a:t>
            </a:r>
          </a:p>
        </p:txBody>
      </p:sp>
      <p:sp>
        <p:nvSpPr>
          <p:cNvPr id="18" name="矩形 17"/>
          <p:cNvSpPr/>
          <p:nvPr/>
        </p:nvSpPr>
        <p:spPr>
          <a:xfrm>
            <a:off x="1223328" y="4002564"/>
            <a:ext cx="67151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链接升级卡片</a:t>
            </a:r>
          </a:p>
        </p:txBody>
      </p:sp>
      <p:sp>
        <p:nvSpPr>
          <p:cNvPr id="20" name="矩形 19"/>
          <p:cNvSpPr/>
          <p:nvPr/>
        </p:nvSpPr>
        <p:spPr>
          <a:xfrm>
            <a:off x="815340" y="4214495"/>
            <a:ext cx="876935" cy="18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</a:t>
            </a:r>
            <a:r>
              <a:rPr lang="en-US" altLang="zh-CN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+AI/</a:t>
            </a: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</a:t>
            </a:r>
          </a:p>
        </p:txBody>
      </p:sp>
      <p:sp>
        <p:nvSpPr>
          <p:cNvPr id="21" name="矩形 20"/>
          <p:cNvSpPr/>
          <p:nvPr/>
        </p:nvSpPr>
        <p:spPr>
          <a:xfrm>
            <a:off x="2070735" y="4139565"/>
            <a:ext cx="45053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某集团</a:t>
            </a:r>
          </a:p>
        </p:txBody>
      </p: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1" idx="3"/>
          </p:cNvCxnSpPr>
          <p:nvPr/>
        </p:nvCxnSpPr>
        <p:spPr>
          <a:xfrm flipV="1">
            <a:off x="2521268" y="4101941"/>
            <a:ext cx="143351" cy="128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 flipV="1">
            <a:off x="2521268" y="4210209"/>
            <a:ext cx="197644" cy="20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</p:cNvCxnSpPr>
          <p:nvPr/>
        </p:nvCxnSpPr>
        <p:spPr>
          <a:xfrm>
            <a:off x="2521268" y="4230529"/>
            <a:ext cx="143351" cy="87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04624" y="4022884"/>
            <a:ext cx="138112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75%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电信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15%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联通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10%</a:t>
            </a:r>
          </a:p>
        </p:txBody>
      </p:sp>
      <p:pic>
        <p:nvPicPr>
          <p:cNvPr id="38" name="图片 37" descr="大拇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35293" y="4478973"/>
            <a:ext cx="223361" cy="223361"/>
          </a:xfrm>
          <a:prstGeom prst="rect">
            <a:avLst/>
          </a:prstGeom>
        </p:spPr>
      </p:pic>
      <p:pic>
        <p:nvPicPr>
          <p:cNvPr id="42" name="图片 41" descr="大拇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955959" y="4472464"/>
            <a:ext cx="223361" cy="22336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38175" y="4424045"/>
            <a:ext cx="13265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桐乡交警大队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融合订购云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MAS+5</a:t>
            </a: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视信业务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112010" y="4445794"/>
            <a:ext cx="133873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战客 嘉兴市**健康委员会短信</a:t>
            </a:r>
            <a:r>
              <a:rPr lang="en-US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27.6万</a:t>
            </a: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</a:t>
            </a:r>
          </a:p>
        </p:txBody>
      </p:sp>
      <p:sp>
        <p:nvSpPr>
          <p:cNvPr id="70" name="圆角矩形 69"/>
          <p:cNvSpPr/>
          <p:nvPr>
            <p:custDataLst>
              <p:tags r:id="rId5"/>
            </p:custDataLst>
          </p:nvPr>
        </p:nvSpPr>
        <p:spPr>
          <a:xfrm>
            <a:off x="4759643" y="1313021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650706" y="1187291"/>
            <a:ext cx="2386013" cy="250508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noAutofit/>
          </a:bodyPr>
          <a:lstStyle/>
          <a:p>
            <a:pPr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XXX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：体系优化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提升使用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867751" y="1408748"/>
            <a:ext cx="23717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续签跟进：持续优化异动预警责任体系  </a:t>
            </a:r>
          </a:p>
        </p:txBody>
      </p:sp>
      <p:sp>
        <p:nvSpPr>
          <p:cNvPr id="104" name="textbox 864"/>
          <p:cNvSpPr/>
          <p:nvPr>
            <p:custDataLst>
              <p:tags r:id="rId6"/>
            </p:custDataLst>
          </p:nvPr>
        </p:nvSpPr>
        <p:spPr>
          <a:xfrm>
            <a:off x="4867751" y="2322989"/>
            <a:ext cx="3563779" cy="20812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86055" indent="0" algn="l" rtl="0" eaLnBrk="0" fontAlgn="auto">
              <a:lnSpc>
                <a:spcPct val="120000"/>
              </a:lnSpc>
            </a:pPr>
            <a:r>
              <a:rPr lang="zh-CN" altLang="en-US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根据使用情况，有针对性进行客户续签推进。</a:t>
            </a:r>
            <a:r>
              <a:rPr lang="zh-CN" sz="900" kern="0" spc="4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zh-CN" sz="900" b="1" u="sng" kern="0" spc="4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5" name="textbox 864"/>
          <p:cNvSpPr/>
          <p:nvPr>
            <p:custDataLst>
              <p:tags r:id="rId7"/>
            </p:custDataLst>
          </p:nvPr>
        </p:nvSpPr>
        <p:spPr>
          <a:xfrm>
            <a:off x="4832033" y="1602581"/>
            <a:ext cx="2897981" cy="22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 fontAlgn="auto">
              <a:lnSpc>
                <a:spcPct val="120000"/>
              </a:lnSpc>
            </a:pPr>
            <a:r>
              <a:rPr lang="en-US" altLang="zh-CN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建立发送异常模型，要求分公司闭环跟进集团清单</a:t>
            </a:r>
          </a:p>
        </p:txBody>
      </p:sp>
      <p:sp>
        <p:nvSpPr>
          <p:cNvPr id="106" name="textbox 982"/>
          <p:cNvSpPr/>
          <p:nvPr>
            <p:custDataLst>
              <p:tags r:id="rId8"/>
            </p:custDataLst>
          </p:nvPr>
        </p:nvSpPr>
        <p:spPr>
          <a:xfrm>
            <a:off x="4907280" y="1836896"/>
            <a:ext cx="648176" cy="263366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包年、按条、包月</a:t>
            </a:r>
          </a:p>
          <a:p>
            <a:pPr algn="ctr" rtl="0" eaLnBrk="0">
              <a:lnSpc>
                <a:spcPct val="150000"/>
              </a:lnSpc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全量存量用户</a:t>
            </a:r>
          </a:p>
        </p:txBody>
      </p:sp>
      <p:sp>
        <p:nvSpPr>
          <p:cNvPr id="107" name="path"/>
          <p:cNvSpPr/>
          <p:nvPr>
            <p:custDataLst>
              <p:tags r:id="rId9"/>
            </p:custDataLst>
          </p:nvPr>
        </p:nvSpPr>
        <p:spPr>
          <a:xfrm>
            <a:off x="5604668" y="1864901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textbox 980"/>
          <p:cNvSpPr/>
          <p:nvPr>
            <p:custDataLst>
              <p:tags r:id="rId10"/>
            </p:custDataLst>
          </p:nvPr>
        </p:nvSpPr>
        <p:spPr>
          <a:xfrm>
            <a:off x="5958364" y="1836896"/>
            <a:ext cx="672465" cy="294323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滚动3个月发送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数量监控</a:t>
            </a:r>
          </a:p>
        </p:txBody>
      </p:sp>
      <p:sp>
        <p:nvSpPr>
          <p:cNvPr id="110" name="path"/>
          <p:cNvSpPr/>
          <p:nvPr>
            <p:custDataLst>
              <p:tags r:id="rId11"/>
            </p:custDataLst>
          </p:nvPr>
        </p:nvSpPr>
        <p:spPr>
          <a:xfrm>
            <a:off x="6661149" y="1871790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textbox 980"/>
          <p:cNvSpPr/>
          <p:nvPr>
            <p:custDataLst>
              <p:tags r:id="rId12"/>
            </p:custDataLst>
          </p:nvPr>
        </p:nvSpPr>
        <p:spPr>
          <a:xfrm>
            <a:off x="6923246" y="1841659"/>
            <a:ext cx="807244" cy="326231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发送量下降20%及以上的清单推送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" name="path"/>
          <p:cNvSpPr/>
          <p:nvPr>
            <p:custDataLst>
              <p:tags r:id="rId13"/>
            </p:custDataLst>
          </p:nvPr>
        </p:nvSpPr>
        <p:spPr>
          <a:xfrm>
            <a:off x="7783194" y="1871949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textbox 980"/>
          <p:cNvSpPr/>
          <p:nvPr>
            <p:custDataLst>
              <p:tags r:id="rId14"/>
            </p:custDataLst>
          </p:nvPr>
        </p:nvSpPr>
        <p:spPr>
          <a:xfrm>
            <a:off x="8036719" y="1824990"/>
            <a:ext cx="779145" cy="342424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主动关怀，必须上门明确原因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19088" y="57435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短彩信是政企最高效益的木本收入，新拓方面通过加强渗透、挖掘增值、聚焦迎回做大短彩业务规模和收入贡献，存量方面通过精细管理、压实责任，创造客户需求稳定收入基本盘。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4812983" y="2182019"/>
            <a:ext cx="2336006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使用关怀：方方面面提升用户使用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4336" y="1388745"/>
            <a:ext cx="19526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聚焦迎回：回流第三方客户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04336" y="1539240"/>
            <a:ext cx="4008120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91440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聚焦省内“代理有接入、直签未渗透”的流失客户(判定为异网或第三方接入客户)，清单式逐一作竞对回流。</a:t>
            </a:r>
          </a:p>
        </p:txBody>
      </p:sp>
      <p:sp>
        <p:nvSpPr>
          <p:cNvPr id="36" name="Text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0822" y="2161064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上市企业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注册资金超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已上报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237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个关键词</a:t>
            </a:r>
          </a:p>
        </p:txBody>
      </p:sp>
      <p:sp>
        <p:nvSpPr>
          <p:cNvPr id="37" name="矩形 36"/>
          <p:cNvSpPr/>
          <p:nvPr>
            <p:custDataLst>
              <p:tags r:id="rId16"/>
            </p:custDataLst>
          </p:nvPr>
        </p:nvSpPr>
        <p:spPr>
          <a:xfrm>
            <a:off x="433547" y="2032476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zh-CN" altLang="en-US" sz="750">
                <a:latin typeface="微软雅黑" panose="020B0503020204020204" charset="-122"/>
                <a:sym typeface="+mn-ea"/>
              </a:rPr>
              <a:t>商机获取</a:t>
            </a:r>
          </a:p>
        </p:txBody>
      </p:sp>
      <p:sp>
        <p:nvSpPr>
          <p:cNvPr id="39" name="TextBox 1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201896" y="2184876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发送时间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消息内容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136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条记录归属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44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</a:p>
        </p:txBody>
      </p:sp>
      <p:sp>
        <p:nvSpPr>
          <p:cNvPr id="40" name="矩形 39"/>
          <p:cNvSpPr/>
          <p:nvPr>
            <p:custDataLst>
              <p:tags r:id="rId18"/>
            </p:custDataLst>
          </p:nvPr>
        </p:nvSpPr>
        <p:spPr>
          <a:xfrm>
            <a:off x="1404620" y="2056289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sym typeface="+mn-ea"/>
              </a:rPr>
              <a:t>技术检测</a:t>
            </a:r>
          </a:p>
        </p:txBody>
      </p:sp>
      <p:sp>
        <p:nvSpPr>
          <p:cNvPr id="41" name="TextBox 1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178209" y="2189639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技术拦截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回流话术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桐乡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**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集团回流成功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2380933" y="2061051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zh-CN" altLang="en-US" sz="750">
                <a:latin typeface="微软雅黑" panose="020B0503020204020204" charset="-122"/>
                <a:sym typeface="+mn-ea"/>
              </a:rPr>
              <a:t>策反回流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70873" y="2241233"/>
            <a:ext cx="13415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转化率已达</a:t>
            </a:r>
          </a:p>
          <a:p>
            <a:pPr algn="ctr">
              <a:buClrTx/>
              <a:buSzTx/>
              <a:buFontTx/>
            </a:pP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</a:p>
        </p:txBody>
      </p:sp>
      <p:sp>
        <p:nvSpPr>
          <p:cNvPr id="22" name="矩形 21"/>
          <p:cNvSpPr/>
          <p:nvPr>
            <p:custDataLst>
              <p:tags r:id="rId21"/>
            </p:custDataLst>
          </p:nvPr>
        </p:nvSpPr>
        <p:spPr>
          <a:xfrm>
            <a:off x="4893945" y="2522538"/>
            <a:ext cx="943451" cy="1938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90%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6207443" y="2522061"/>
            <a:ext cx="1058228" cy="194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30%-90%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7" name="矩形 46"/>
          <p:cNvSpPr/>
          <p:nvPr>
            <p:custDataLst>
              <p:tags r:id="rId23"/>
            </p:custDataLst>
          </p:nvPr>
        </p:nvSpPr>
        <p:spPr>
          <a:xfrm>
            <a:off x="7675721" y="2522061"/>
            <a:ext cx="1006316" cy="194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0-30%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9" name="下箭头 48"/>
          <p:cNvSpPr/>
          <p:nvPr/>
        </p:nvSpPr>
        <p:spPr>
          <a:xfrm>
            <a:off x="5083493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文本框 51"/>
          <p:cNvSpPr txBox="1"/>
          <p:nvPr/>
        </p:nvSpPr>
        <p:spPr>
          <a:xfrm>
            <a:off x="4766786" y="2959894"/>
            <a:ext cx="13258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争取融合订购提价值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升级需求厂家陪访，定制专属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DEMO</a:t>
            </a:r>
          </a:p>
        </p:txBody>
      </p:sp>
      <p:pic>
        <p:nvPicPr>
          <p:cNvPr id="53" name="图片 52" descr="8d140ce4cef67f4dfecce719098f8c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13459" y="3477895"/>
            <a:ext cx="534353" cy="49101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07819" y="3488373"/>
            <a:ext cx="475774" cy="526256"/>
          </a:xfrm>
          <a:prstGeom prst="rect">
            <a:avLst/>
          </a:prstGeom>
        </p:spPr>
      </p:pic>
      <p:sp>
        <p:nvSpPr>
          <p:cNvPr id="57" name="下箭头 56"/>
          <p:cNvSpPr/>
          <p:nvPr/>
        </p:nvSpPr>
        <p:spPr>
          <a:xfrm>
            <a:off x="6409373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下箭头 58"/>
          <p:cNvSpPr/>
          <p:nvPr/>
        </p:nvSpPr>
        <p:spPr>
          <a:xfrm>
            <a:off x="7800499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文本框 59"/>
          <p:cNvSpPr txBox="1"/>
          <p:nvPr/>
        </p:nvSpPr>
        <p:spPr>
          <a:xfrm>
            <a:off x="6055519" y="2931319"/>
            <a:ext cx="132683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争取扩容提套餐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给予价格优惠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鼓励客户提档次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316470" y="2931160"/>
            <a:ext cx="16414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推动客户短信发送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每周热点需求海报推送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时事热点文字案例及时分享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80070" y="3445986"/>
            <a:ext cx="407194" cy="543401"/>
          </a:xfrm>
          <a:prstGeom prst="rect">
            <a:avLst/>
          </a:prstGeom>
        </p:spPr>
      </p:pic>
      <p:graphicFrame>
        <p:nvGraphicFramePr>
          <p:cNvPr id="65" name="表格 64"/>
          <p:cNvGraphicFramePr/>
          <p:nvPr/>
        </p:nvGraphicFramePr>
        <p:xfrm>
          <a:off x="6207443" y="3382169"/>
          <a:ext cx="1028700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套餐价格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折扣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5万以上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8折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3万以上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9折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9.5折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5958840" y="4628039"/>
            <a:ext cx="2101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业务续签率6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%，同比提升2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</a:p>
          <a:p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30203" y="4340701"/>
            <a:ext cx="677704" cy="227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未续签</a:t>
            </a:r>
          </a:p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扣罚</a:t>
            </a:r>
            <a:r>
              <a:rPr lang="en-US" altLang="zh-CN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58" name="矩形 57"/>
          <p:cNvSpPr/>
          <p:nvPr/>
        </p:nvSpPr>
        <p:spPr>
          <a:xfrm>
            <a:off x="6213158" y="4340701"/>
            <a:ext cx="677704" cy="227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提高弹性比例及封顶值</a:t>
            </a:r>
          </a:p>
        </p:txBody>
      </p:sp>
      <p:pic>
        <p:nvPicPr>
          <p:cNvPr id="67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88919" y="4584700"/>
            <a:ext cx="611029" cy="5715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4791551" y="4087813"/>
            <a:ext cx="23717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考核导向：提升客户经理积极性</a:t>
            </a:r>
          </a:p>
        </p:txBody>
      </p:sp>
      <p:sp>
        <p:nvSpPr>
          <p:cNvPr id="69" name="矩形 68"/>
          <p:cNvSpPr/>
          <p:nvPr/>
        </p:nvSpPr>
        <p:spPr>
          <a:xfrm>
            <a:off x="7024688" y="4345623"/>
            <a:ext cx="1456849" cy="2124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</a:t>
            </a:r>
            <a:r>
              <a:rPr lang="en-US" altLang="zh-CN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3000</a:t>
            </a: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元破零激励门槛</a:t>
            </a:r>
            <a:endParaRPr lang="zh-CN" altLang="en-US" sz="675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提高客户经理积极性</a:t>
            </a:r>
          </a:p>
        </p:txBody>
      </p:sp>
      <p:pic>
        <p:nvPicPr>
          <p:cNvPr id="72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16200000">
            <a:off x="3085148" y="2401729"/>
            <a:ext cx="611029" cy="5715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433388" y="2665254"/>
            <a:ext cx="4223861" cy="3343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看板对标：县市比学赶超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聚焦村委、党政、卫生、金融、民生等集团，梳理行业看板，全市对标复制。</a:t>
            </a:r>
            <a:endParaRPr lang="zh-CN" altLang="en-US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0060" y="3027521"/>
            <a:ext cx="1548289" cy="41433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80484" y="3444081"/>
            <a:ext cx="499586" cy="5110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934" y="3413760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传统短信看板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70873" y="3391853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喜报及时分享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76663" y="3077528"/>
            <a:ext cx="199549" cy="3362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23148" y="3027998"/>
            <a:ext cx="843915" cy="41433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993583" y="3442335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消息看板</a:t>
            </a:r>
          </a:p>
        </p:txBody>
      </p:sp>
      <p:pic>
        <p:nvPicPr>
          <p:cNvPr id="10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94059" y="4704715"/>
            <a:ext cx="611029" cy="571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434340" y="4712335"/>
            <a:ext cx="4077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渗透率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（全省第一）；客户经理有销率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81.2%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、达标率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53%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（全省第二）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305175" y="3804920"/>
            <a:ext cx="18415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传统短信+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增值业务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296285" y="4034790"/>
            <a:ext cx="116141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聚焦本地上市企业挖掘5G消息、域外短信需求</a:t>
            </a:r>
          </a:p>
        </p:txBody>
      </p:sp>
      <p:pic>
        <p:nvPicPr>
          <p:cNvPr id="92" name="图片 91" descr="大拇指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305334" y="4474369"/>
            <a:ext cx="223361" cy="223361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3577590" y="4460399"/>
            <a:ext cx="133873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**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新材料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越南等需求</a:t>
            </a:r>
          </a:p>
        </p:txBody>
      </p:sp>
      <p:sp>
        <p:nvSpPr>
          <p:cNvPr id="4" name="标题 1"/>
          <p:cNvSpPr txBox="1"/>
          <p:nvPr>
            <p:custDataLst>
              <p:tags r:id="rId25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行业短彩</a:t>
            </a:r>
            <a:r>
              <a:rPr lang="zh-CN" altLang="en-US" sz="165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聚焦本地市场深挖</a:t>
            </a:r>
            <a:endParaRPr lang="zh-CN" altLang="en-US" sz="1650" kern="0" spc="70" dirty="0">
              <a:solidFill>
                <a:srgbClr val="1084CF">
                  <a:alpha val="100000"/>
                </a:srgb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197168" y="565309"/>
            <a:ext cx="8684419" cy="5976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</a:t>
            </a:r>
            <a:r>
              <a:rPr lang="zh-CN" altLang="en-US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年，聚焦5G物联网产品发展，通过深耕行业领域，项目产品协同，</a:t>
            </a:r>
            <a:r>
              <a:rPr lang="en-US" alt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专网收入全省领先；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高价值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卡+模组业务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、强化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物联网应用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复制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，物联网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产品相关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增幅明显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1050" b="1" dirty="0">
              <a:solidFill>
                <a:srgbClr val="0070C0"/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12" name="五边形 11"/>
          <p:cNvSpPr/>
          <p:nvPr>
            <p:custDataLst>
              <p:tags r:id="rId2"/>
            </p:custDataLst>
          </p:nvPr>
        </p:nvSpPr>
        <p:spPr>
          <a:xfrm rot="5400000">
            <a:off x="4364831" y="-1021556"/>
            <a:ext cx="414338" cy="8520589"/>
          </a:xfrm>
          <a:prstGeom prst="homePlate">
            <a:avLst>
              <a:gd name="adj" fmla="val 5451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78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altLang="en-US" sz="600" b="1" dirty="0">
              <a:solidFill>
                <a:srgbClr val="1F497D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3783" y="3147536"/>
            <a:ext cx="1899761" cy="21955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今年以来主要举措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3"/>
            </p:custDataLst>
          </p:nvPr>
        </p:nvSpPr>
        <p:spPr>
          <a:xfrm>
            <a:off x="4627721" y="3577590"/>
            <a:ext cx="4253389" cy="142065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4"/>
            </p:custDataLst>
          </p:nvPr>
        </p:nvSpPr>
        <p:spPr>
          <a:xfrm>
            <a:off x="5425335" y="3441718"/>
            <a:ext cx="2905449" cy="258581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抢拓高价值连接，深耕物联网产品，培育物联网增收能力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11944" y="1602581"/>
          <a:ext cx="4200049" cy="157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" name="矩形 7"/>
          <p:cNvSpPr/>
          <p:nvPr/>
        </p:nvSpPr>
        <p:spPr>
          <a:xfrm>
            <a:off x="2627471" y="1652588"/>
            <a:ext cx="305753" cy="126777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91465" y="1303020"/>
            <a:ext cx="4220528" cy="281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截至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10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月，5G专网收入累计完成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7227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万元，全年完成率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98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%，全省</a:t>
            </a:r>
            <a:r>
              <a:rPr lang="zh-CN" altLang="en-US" sz="825" b="1" dirty="0">
                <a:solidFill>
                  <a:srgbClr val="00B05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第四。</a:t>
            </a:r>
          </a:p>
        </p:txBody>
      </p:sp>
      <p:sp>
        <p:nvSpPr>
          <p:cNvPr id="20" name="圆角矩形 19"/>
          <p:cNvSpPr/>
          <p:nvPr>
            <p:custDataLst>
              <p:tags r:id="rId5"/>
            </p:custDataLst>
          </p:nvPr>
        </p:nvSpPr>
        <p:spPr>
          <a:xfrm>
            <a:off x="283369" y="1223963"/>
            <a:ext cx="4228624" cy="192357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412320" y="1123975"/>
            <a:ext cx="1556385" cy="210979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收入全省领先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18332" y="1343758"/>
            <a:ext cx="3841909" cy="281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截止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10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月，物联网收入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11882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万，同比增长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40%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，增幅全省</a:t>
            </a:r>
            <a:r>
              <a:rPr lang="zh-CN" altLang="en-US" sz="825" b="1" dirty="0">
                <a:solidFill>
                  <a:srgbClr val="00B05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第五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。</a:t>
            </a: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4624754" y="1243562"/>
            <a:ext cx="4256357" cy="1890346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110151" y="1139605"/>
            <a:ext cx="1556385" cy="210979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物联网收入稳步增长</a:t>
            </a:r>
            <a:endParaRPr lang="zh-CN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030" y="179070"/>
            <a:ext cx="7597140" cy="381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fontAlgn="base"/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二、产品市场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</a:t>
            </a:r>
            <a:r>
              <a:rPr 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</a:t>
            </a:r>
          </a:p>
        </p:txBody>
      </p:sp>
      <p:graphicFrame>
        <p:nvGraphicFramePr>
          <p:cNvPr id="40" name="图表 39"/>
          <p:cNvGraphicFramePr/>
          <p:nvPr/>
        </p:nvGraphicFramePr>
        <p:xfrm>
          <a:off x="4637723" y="1602581"/>
          <a:ext cx="4200049" cy="157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3" name="矩形 42"/>
          <p:cNvSpPr/>
          <p:nvPr/>
        </p:nvSpPr>
        <p:spPr>
          <a:xfrm>
            <a:off x="4649086" y="3706972"/>
            <a:ext cx="2041451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物联卡</a:t>
            </a:r>
            <a:r>
              <a:rPr lang="zh-CN" altLang="zh-CN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规模价值双提升</a:t>
            </a: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本地市场离岸市场两手抓，保存拓新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攻坚卡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模组商机。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74987" y="4204099"/>
            <a:ext cx="286633" cy="29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矩形 55"/>
          <p:cNvSpPr/>
          <p:nvPr/>
        </p:nvSpPr>
        <p:spPr>
          <a:xfrm>
            <a:off x="6738461" y="3684270"/>
            <a:ext cx="2122646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物联网产品加强复制推广：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深耕产品特性，挖掘产品应用需求场景，推动产品规模发展。</a:t>
            </a:r>
          </a:p>
        </p:txBody>
      </p:sp>
      <p:grpSp>
        <p:nvGrpSpPr>
          <p:cNvPr id="57" name="组合 12"/>
          <p:cNvGrpSpPr/>
          <p:nvPr/>
        </p:nvGrpSpPr>
        <p:grpSpPr>
          <a:xfrm>
            <a:off x="5011444" y="4528955"/>
            <a:ext cx="379304" cy="348213"/>
            <a:chOff x="2360" y="6886"/>
            <a:chExt cx="539" cy="830"/>
          </a:xfrm>
        </p:grpSpPr>
        <p:sp>
          <p:nvSpPr>
            <p:cNvPr id="58" name="矩形 57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9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离岸客户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0" name="组合 12"/>
          <p:cNvGrpSpPr/>
          <p:nvPr/>
        </p:nvGrpSpPr>
        <p:grpSpPr>
          <a:xfrm>
            <a:off x="5014100" y="4172765"/>
            <a:ext cx="379304" cy="348213"/>
            <a:chOff x="2360" y="6886"/>
            <a:chExt cx="539" cy="830"/>
          </a:xfrm>
        </p:grpSpPr>
        <p:sp>
          <p:nvSpPr>
            <p:cNvPr id="61" name="矩形 60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62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本地客户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5293043" y="4160996"/>
            <a:ext cx="1579245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和达水务：表计厂家落地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嘉善恒科：语音播报器落地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664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</p:txBody>
      </p:sp>
      <p:sp>
        <p:nvSpPr>
          <p:cNvPr id="64" name="矩形 63"/>
          <p:cNvSpPr/>
          <p:nvPr/>
        </p:nvSpPr>
        <p:spPr>
          <a:xfrm>
            <a:off x="5286851" y="4531995"/>
            <a:ext cx="1889760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新拓客户增收：江苏丰景，江苏饮冰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存量客户挖掘：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南通跃鸿出账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180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675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200049"/>
            <a:ext cx="261938" cy="314801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7581900" y="4143375"/>
            <a:ext cx="1239203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小微版行业视频：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1521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  <a:endParaRPr lang="zh-CN" sz="675" kern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标准行业视频：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1585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</a:p>
        </p:txBody>
      </p:sp>
      <p:sp>
        <p:nvSpPr>
          <p:cNvPr id="68" name="矩形 67"/>
          <p:cNvSpPr/>
          <p:nvPr/>
        </p:nvSpPr>
        <p:spPr>
          <a:xfrm>
            <a:off x="7631430" y="4577715"/>
            <a:ext cx="1214914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和对讲专用终端：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1834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和对讲工作机：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1429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</p:txBody>
      </p:sp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09911" y="4641533"/>
            <a:ext cx="342424" cy="2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688956" y="4602443"/>
            <a:ext cx="282994" cy="25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矩形 71"/>
          <p:cNvSpPr/>
          <p:nvPr/>
        </p:nvSpPr>
        <p:spPr>
          <a:xfrm>
            <a:off x="6951345" y="1652588"/>
            <a:ext cx="305753" cy="124491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71739" y="3702550"/>
            <a:ext cx="2150402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体系化研判</a:t>
            </a: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融</a:t>
            </a:r>
            <a:r>
              <a:rPr lang="en-US" altLang="zh-CN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深化项目产品协同研判机制，深挖行业痛点，以赛促商打造龙头示范。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10"/>
            </p:custDataLst>
          </p:nvPr>
        </p:nvSpPr>
        <p:spPr>
          <a:xfrm>
            <a:off x="291941" y="3577590"/>
            <a:ext cx="4139089" cy="142065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959243" y="3469017"/>
            <a:ext cx="2905449" cy="258581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深耕项目拓场景，打造标杆推复制，做深</a:t>
            </a:r>
            <a:r>
              <a:rPr lang="en-US" altLang="zh-CN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收入储能</a:t>
            </a:r>
          </a:p>
        </p:txBody>
      </p:sp>
      <p:sp>
        <p:nvSpPr>
          <p:cNvPr id="28" name="文本框 36"/>
          <p:cNvSpPr txBox="1"/>
          <p:nvPr/>
        </p:nvSpPr>
        <p:spPr>
          <a:xfrm>
            <a:off x="765016" y="4123481"/>
            <a:ext cx="695392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商机融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标签</a:t>
            </a:r>
          </a:p>
        </p:txBody>
      </p:sp>
      <p:sp>
        <p:nvSpPr>
          <p:cNvPr id="29" name="文本框 36"/>
          <p:cNvSpPr txBox="1"/>
          <p:nvPr/>
        </p:nvSpPr>
        <p:spPr>
          <a:xfrm>
            <a:off x="1533202" y="4123538"/>
            <a:ext cx="695393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立项融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</a:p>
        </p:txBody>
      </p:sp>
      <p:sp>
        <p:nvSpPr>
          <p:cNvPr id="30" name="文本框 36"/>
          <p:cNvSpPr txBox="1"/>
          <p:nvPr/>
        </p:nvSpPr>
        <p:spPr>
          <a:xfrm>
            <a:off x="762972" y="4330418"/>
            <a:ext cx="695392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决策做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收入</a:t>
            </a:r>
          </a:p>
        </p:txBody>
      </p:sp>
      <p:sp>
        <p:nvSpPr>
          <p:cNvPr id="39" name="文本框 36"/>
          <p:cNvSpPr txBox="1"/>
          <p:nvPr/>
        </p:nvSpPr>
        <p:spPr>
          <a:xfrm>
            <a:off x="1530143" y="4325342"/>
            <a:ext cx="695393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600" dirty="0">
                <a:latin typeface="微软雅黑" panose="020B0503020204020204" charset="-122"/>
                <a:ea typeface="微软雅黑" panose="020B0503020204020204" charset="-122"/>
              </a:rPr>
              <a:t>开展项目转收</a:t>
            </a:r>
          </a:p>
        </p:txBody>
      </p:sp>
      <p:sp>
        <p:nvSpPr>
          <p:cNvPr id="41" name="矩形 40"/>
          <p:cNvSpPr/>
          <p:nvPr/>
        </p:nvSpPr>
        <p:spPr>
          <a:xfrm>
            <a:off x="2313041" y="3702550"/>
            <a:ext cx="2150733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场景化营销拓规模：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梳理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产品优秀案例，场景化营销广复制，攻坚业内龙头打造标杆。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2" name="组合 12"/>
          <p:cNvGrpSpPr/>
          <p:nvPr/>
        </p:nvGrpSpPr>
        <p:grpSpPr>
          <a:xfrm>
            <a:off x="2514082" y="4105278"/>
            <a:ext cx="379304" cy="348213"/>
            <a:chOff x="2360" y="6886"/>
            <a:chExt cx="539" cy="830"/>
          </a:xfrm>
        </p:grpSpPr>
        <p:sp>
          <p:nvSpPr>
            <p:cNvPr id="44" name="矩形 4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46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双域专网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7" name="组合 12"/>
          <p:cNvGrpSpPr/>
          <p:nvPr/>
        </p:nvGrpSpPr>
        <p:grpSpPr>
          <a:xfrm>
            <a:off x="2514041" y="4540911"/>
            <a:ext cx="379304" cy="348213"/>
            <a:chOff x="2360" y="6886"/>
            <a:chExt cx="539" cy="830"/>
          </a:xfrm>
        </p:grpSpPr>
        <p:sp>
          <p:nvSpPr>
            <p:cNvPr id="48" name="矩形 47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0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轻量专网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837974" y="4108609"/>
            <a:ext cx="1352550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嘉兴大学：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12000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浙江大学海宁校区：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837974" y="4557713"/>
            <a:ext cx="1217771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海宁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社区垃圾箱房：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8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海盐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公安无线联网：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3" name="组合 12"/>
          <p:cNvGrpSpPr/>
          <p:nvPr/>
        </p:nvGrpSpPr>
        <p:grpSpPr>
          <a:xfrm>
            <a:off x="392885" y="4067726"/>
            <a:ext cx="379304" cy="405487"/>
            <a:chOff x="2360" y="6886"/>
            <a:chExt cx="539" cy="830"/>
          </a:xfrm>
        </p:grpSpPr>
        <p:sp>
          <p:nvSpPr>
            <p:cNvPr id="54" name="矩形 5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5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研判机制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5" name="组合 12"/>
          <p:cNvGrpSpPr/>
          <p:nvPr/>
        </p:nvGrpSpPr>
        <p:grpSpPr>
          <a:xfrm>
            <a:off x="392885" y="4517651"/>
            <a:ext cx="379304" cy="405487"/>
            <a:chOff x="2360" y="6886"/>
            <a:chExt cx="539" cy="830"/>
          </a:xfrm>
        </p:grpSpPr>
        <p:sp>
          <p:nvSpPr>
            <p:cNvPr id="73" name="矩形 72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74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以赛促商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690304" y="4625538"/>
            <a:ext cx="1937984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675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集团龙头项目：</a:t>
            </a:r>
            <a:r>
              <a:rPr lang="zh-CN" altLang="en-US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永福村</a:t>
            </a:r>
            <a:r>
              <a:rPr lang="en-US" altLang="zh-CN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5G+</a:t>
            </a:r>
            <a:r>
              <a:rPr lang="zh-CN" altLang="en-US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未来乡村项目；</a:t>
            </a:r>
            <a:endParaRPr lang="en-US" altLang="zh-CN" sz="675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通感一体项目：海宁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潮鹰科技试点；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5745" y="4156710"/>
            <a:ext cx="241935" cy="29718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5745" y="4573429"/>
            <a:ext cx="242411" cy="315754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90086" y="4486751"/>
            <a:ext cx="1163003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第七届绽放杯全国优秀奖</a:t>
            </a:r>
          </a:p>
        </p:txBody>
      </p:sp>
      <p:grpSp>
        <p:nvGrpSpPr>
          <p:cNvPr id="79" name="组合 12"/>
          <p:cNvGrpSpPr/>
          <p:nvPr/>
        </p:nvGrpSpPr>
        <p:grpSpPr>
          <a:xfrm>
            <a:off x="7224051" y="4166528"/>
            <a:ext cx="379304" cy="348213"/>
            <a:chOff x="2320" y="6886"/>
            <a:chExt cx="539" cy="830"/>
          </a:xfrm>
        </p:grpSpPr>
        <p:sp>
          <p:nvSpPr>
            <p:cNvPr id="80" name="矩形 79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81" name="文本框 114"/>
            <p:cNvSpPr txBox="1"/>
            <p:nvPr/>
          </p:nvSpPr>
          <p:spPr>
            <a:xfrm>
              <a:off x="232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千里眼</a:t>
              </a:r>
            </a:p>
          </p:txBody>
        </p:sp>
      </p:grpSp>
      <p:grpSp>
        <p:nvGrpSpPr>
          <p:cNvPr id="82" name="组合 12"/>
          <p:cNvGrpSpPr/>
          <p:nvPr/>
        </p:nvGrpSpPr>
        <p:grpSpPr>
          <a:xfrm>
            <a:off x="7259955" y="4602297"/>
            <a:ext cx="379304" cy="348213"/>
            <a:chOff x="2325" y="6886"/>
            <a:chExt cx="539" cy="830"/>
          </a:xfrm>
        </p:grpSpPr>
        <p:sp>
          <p:nvSpPr>
            <p:cNvPr id="83" name="矩形 82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84" name="文本框 114"/>
            <p:cNvSpPr txBox="1"/>
            <p:nvPr/>
          </p:nvSpPr>
          <p:spPr>
            <a:xfrm>
              <a:off x="2325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085" algn="l"/>
                </a:tabLst>
              </a:pPr>
              <a:r>
                <a:rPr lang="zh-CN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和对讲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650706" y="1187291"/>
            <a:ext cx="2386013" cy="250508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noAutofit/>
          </a:bodyPr>
          <a:lstStyle/>
          <a:p>
            <a:pPr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稳存量：体系优化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提升使用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319088" y="57435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短彩信是政企最高效益的木本收入，新拓方面通过加强渗透、挖掘增值、聚焦迎回做大短彩业务规模和收入贡献，存量方面通过精细管理、压实责任，创造客户需求稳定收入基本盘。</a:t>
            </a: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99060" y="1418778"/>
            <a:ext cx="4349115" cy="3581847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29121" y="1286286"/>
            <a:ext cx="3799980" cy="264986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05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抢拓高价值连接，深耕物联网产品，培育物联网增收能力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546" y="1591288"/>
            <a:ext cx="4215854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物联网卡</a:t>
            </a:r>
            <a:r>
              <a:rPr lang="en-US" altLang="zh-CN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模组落地数量突破：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卡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模组截止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月新增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175.29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万套，较去年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同比增长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100.14%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3E1ADB4-3E03-0E15-ADD9-7F46BC4DED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9879631"/>
              </p:ext>
            </p:extLst>
          </p:nvPr>
        </p:nvGraphicFramePr>
        <p:xfrm>
          <a:off x="429121" y="1965698"/>
          <a:ext cx="3704729" cy="138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4DEE7C1-47BD-94DD-2842-F0CC20F76268}"/>
              </a:ext>
            </a:extLst>
          </p:cNvPr>
          <p:cNvSpPr/>
          <p:nvPr/>
        </p:nvSpPr>
        <p:spPr>
          <a:xfrm>
            <a:off x="127546" y="3250461"/>
            <a:ext cx="4215854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物联网卡</a:t>
            </a:r>
            <a:r>
              <a:rPr lang="en-US" altLang="zh-CN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模组新拓客户突破：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截止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月已在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家企业落地模组，较去年已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新发展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企业。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EE1C97B-632F-1600-6C64-50C9BE9B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48194"/>
              </p:ext>
            </p:extLst>
          </p:nvPr>
        </p:nvGraphicFramePr>
        <p:xfrm>
          <a:off x="371564" y="3819525"/>
          <a:ext cx="3971836" cy="10286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356">
                  <a:extLst>
                    <a:ext uri="{9D8B030D-6E8A-4147-A177-3AD203B41FA5}">
                      <a16:colId xmlns:a16="http://schemas.microsoft.com/office/drawing/2014/main" val="443437183"/>
                    </a:ext>
                  </a:extLst>
                </a:gridCol>
                <a:gridCol w="3162480">
                  <a:extLst>
                    <a:ext uri="{9D8B030D-6E8A-4147-A177-3AD203B41FA5}">
                      <a16:colId xmlns:a16="http://schemas.microsoft.com/office/drawing/2014/main" val="1553791256"/>
                    </a:ext>
                  </a:extLst>
                </a:gridCol>
              </a:tblGrid>
              <a:tr h="1469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县市</a:t>
                      </a:r>
                      <a:endParaRPr lang="zh-CN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rgbClr val="1184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新拓客户</a:t>
                      </a:r>
                      <a:endParaRPr lang="zh-CN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rgbClr val="118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128120"/>
                  </a:ext>
                </a:extLst>
              </a:tr>
              <a:tr h="1469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嘉禾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嘉兴市大宇机电有限公司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187138"/>
                  </a:ext>
                </a:extLst>
              </a:tr>
              <a:tr h="1469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海盐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深圳市宇高微科技有限公司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309212"/>
                  </a:ext>
                </a:extLst>
              </a:tr>
              <a:tr h="1469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海宁云多科技有限公司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797472"/>
                  </a:ext>
                </a:extLst>
              </a:tr>
              <a:tr h="1469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桐乡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浙江瀚达环境科技有限公司</a:t>
                      </a:r>
                      <a:r>
                        <a:rPr lang="en-US" altLang="zh-CN" sz="900" u="none" strike="noStrike" dirty="0">
                          <a:effectLst/>
                        </a:rPr>
                        <a:t>(</a:t>
                      </a:r>
                      <a:r>
                        <a:rPr lang="zh-CN" altLang="en-US" sz="900" u="none" strike="noStrike" dirty="0">
                          <a:effectLst/>
                        </a:rPr>
                        <a:t>嘉兴</a:t>
                      </a:r>
                      <a:r>
                        <a:rPr lang="en-US" altLang="zh-CN" sz="900" u="none" strike="noStrike" dirty="0">
                          <a:effectLst/>
                        </a:rPr>
                        <a:t>)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014133"/>
                  </a:ext>
                </a:extLst>
              </a:tr>
              <a:tr h="1469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浙江智电生态科技有限公司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365336"/>
                  </a:ext>
                </a:extLst>
              </a:tr>
              <a:tr h="1469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杭州瀚联传感器技术有限公司（嘉兴）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028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21590686,3645255],&quot;29&quot;:[5000016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23*62"/>
  <p:tag name="TABLE_ENDDRAG_RECT" val="199*183*123*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3*55"/>
  <p:tag name="TABLE_ENDDRAG_RECT" val="55*245*253*5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1.55,&quot;left&quot;:28.5,&quot;top&quot;:112.55,&quot;width&quot;:653.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1.55,&quot;left&quot;:28.5,&quot;top&quot;:112.55,&quot;width&quot;:653.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7777952755906,&quot;left&quot;:53.0363779527559,&quot;top&quot;:178.1063779527559,&quot;width&quot;:853.9272440944882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7777952755906,&quot;left&quot;:53.0363779527559,&quot;top&quot;:178.1063779527559,&quot;width&quot;:853.9272440944882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1029131902"/>
  <p:tag name="MH_LIBRARY" val="GRAPHIC"/>
  <p:tag name="MH_TYPE" val="Other"/>
  <p:tag name="MH_ORDER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1029131902"/>
  <p:tag name="MH_LIBRARY" val="GRAPHIC"/>
  <p:tag name="MH_TYPE" val="Other"/>
  <p:tag name="MH_ORDER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1029131902"/>
  <p:tag name="MH_LIBRARY" val="GRAPHIC"/>
  <p:tag name="MH_TYPE" val="Other"/>
  <p:tag name="MH_ORDER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9.1661417322834,&quot;left&quot;:30,&quot;top&quot;:213.5078740157481,&quot;width&quot;:899.988267716535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9.1661417322834,&quot;left&quot;:30,&quot;top&quot;:213.5078740157481,&quot;width&quot;:899.988267716535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9.1661417322834,&quot;left&quot;:30,&quot;top&quot;:213.5078740157481,&quot;width&quot;:899.988267716535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2707</Words>
  <Application>Microsoft Office PowerPoint</Application>
  <PresentationFormat>全屏显示(16:9)</PresentationFormat>
  <Paragraphs>388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HarmonyOS Sans SC</vt:lpstr>
      <vt:lpstr>等线</vt:lpstr>
      <vt:lpstr>方正黑体简体</vt:lpstr>
      <vt:lpstr>黑体</vt:lpstr>
      <vt:lpstr>华文新魏</vt:lpstr>
      <vt:lpstr>华文中宋</vt:lpstr>
      <vt:lpstr>微软雅黑</vt:lpstr>
      <vt:lpstr>Arial</vt:lpstr>
      <vt:lpstr>Calibri</vt:lpstr>
      <vt:lpstr>Impact</vt:lpstr>
      <vt:lpstr>Wingdings</vt:lpstr>
      <vt:lpstr>Office 主题​​</vt:lpstr>
      <vt:lpstr>XXXXXXXXXXXXXX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佩佩 林</dc:creator>
  <cp:lastModifiedBy>Administrator</cp:lastModifiedBy>
  <cp:revision>1270</cp:revision>
  <dcterms:created xsi:type="dcterms:W3CDTF">2020-08-05T13:53:00Z</dcterms:created>
  <dcterms:modified xsi:type="dcterms:W3CDTF">2025-09-15T07:44:23Z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2052-12.8.2.19315</vt:lpwstr>
  </property>
  <property fmtid="{D5CDD505-2E9C-101B-9397-08002B2CF9AE}" pid="3" name="ICV">
    <vt:lpwstr>7FC678A44A2A45FCA12FD6FE6F0BC16D_12</vt:lpwstr>
  </property>
</Properties>
</file>